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8" r:id="rId5"/>
    <p:sldId id="259" r:id="rId6"/>
    <p:sldId id="260" r:id="rId7"/>
    <p:sldId id="28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4" r:id="rId30"/>
    <p:sldId id="295" r:id="rId31"/>
    <p:sldId id="296" r:id="rId32"/>
    <p:sldId id="297" r:id="rId33"/>
    <p:sldId id="282" r:id="rId34"/>
    <p:sldId id="283" r:id="rId35"/>
    <p:sldId id="284" r:id="rId36"/>
    <p:sldId id="285" r:id="rId37"/>
    <p:sldId id="286" r:id="rId38"/>
    <p:sldId id="287" r:id="rId39"/>
    <p:sldId id="288" r:id="rId40"/>
    <p:sldId id="298" r:id="rId41"/>
    <p:sldId id="299" r:id="rId42"/>
    <p:sldId id="300" r:id="rId43"/>
    <p:sldId id="290" r:id="rId44"/>
    <p:sldId id="291" r:id="rId45"/>
    <p:sldId id="292" r:id="rId46"/>
    <p:sldId id="293" r:id="rId4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90"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9E4ED-27E2-4D81-B6C7-5FD6285FF00D}" type="datetimeFigureOut">
              <a:rPr lang="en-GB" smtClean="0"/>
              <a:t>15/11/2017</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31385-00C0-4A45-AD4B-AD3AFC0B6483}" type="slidenum">
              <a:rPr lang="en-GB" smtClean="0"/>
              <a:t>‹#›</a:t>
            </a:fld>
            <a:endParaRPr lang="en-GB"/>
          </a:p>
        </p:txBody>
      </p:sp>
    </p:spTree>
    <p:extLst>
      <p:ext uri="{BB962C8B-B14F-4D97-AF65-F5344CB8AC3E}">
        <p14:creationId xmlns:p14="http://schemas.microsoft.com/office/powerpoint/2010/main" val="102176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2DCF1-5EC3-4B4E-9500-9F36E1D4B7D2}" type="slidenum">
              <a:rPr lang="en-GB" smtClean="0"/>
              <a:t>30</a:t>
            </a:fld>
            <a:endParaRPr lang="en-GB"/>
          </a:p>
        </p:txBody>
      </p:sp>
    </p:spTree>
    <p:extLst>
      <p:ext uri="{BB962C8B-B14F-4D97-AF65-F5344CB8AC3E}">
        <p14:creationId xmlns:p14="http://schemas.microsoft.com/office/powerpoint/2010/main" val="392128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2DCF1-5EC3-4B4E-9500-9F36E1D4B7D2}" type="slidenum">
              <a:rPr lang="en-GB" smtClean="0"/>
              <a:t>31</a:t>
            </a:fld>
            <a:endParaRPr lang="en-GB"/>
          </a:p>
        </p:txBody>
      </p:sp>
    </p:spTree>
    <p:extLst>
      <p:ext uri="{BB962C8B-B14F-4D97-AF65-F5344CB8AC3E}">
        <p14:creationId xmlns:p14="http://schemas.microsoft.com/office/powerpoint/2010/main" val="392128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2DCF1-5EC3-4B4E-9500-9F36E1D4B7D2}" type="slidenum">
              <a:rPr lang="en-GB" smtClean="0"/>
              <a:t>32</a:t>
            </a:fld>
            <a:endParaRPr lang="en-GB"/>
          </a:p>
        </p:txBody>
      </p:sp>
    </p:spTree>
    <p:extLst>
      <p:ext uri="{BB962C8B-B14F-4D97-AF65-F5344CB8AC3E}">
        <p14:creationId xmlns:p14="http://schemas.microsoft.com/office/powerpoint/2010/main" val="392128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280D7B-AADC-4173-B22B-FA058B419C36}" type="slidenum">
              <a:rPr lang="en-GB" smtClean="0"/>
              <a:t>43</a:t>
            </a:fld>
            <a:endParaRPr lang="en-GB"/>
          </a:p>
        </p:txBody>
      </p:sp>
    </p:spTree>
    <p:extLst>
      <p:ext uri="{BB962C8B-B14F-4D97-AF65-F5344CB8AC3E}">
        <p14:creationId xmlns:p14="http://schemas.microsoft.com/office/powerpoint/2010/main" val="123191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BB01B9-90F9-4D15-A7D4-4DEC99989FB0}"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401831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B01B9-90F9-4D15-A7D4-4DEC99989FB0}"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222467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B01B9-90F9-4D15-A7D4-4DEC99989FB0}"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96812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B01B9-90F9-4D15-A7D4-4DEC99989FB0}"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21176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B01B9-90F9-4D15-A7D4-4DEC99989FB0}"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56811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BB01B9-90F9-4D15-A7D4-4DEC99989FB0}"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164068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BB01B9-90F9-4D15-A7D4-4DEC99989FB0}" type="datetimeFigureOut">
              <a:rPr lang="en-GB" smtClean="0"/>
              <a:t>15/11/2017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349449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BB01B9-90F9-4D15-A7D4-4DEC99989FB0}" type="datetimeFigureOut">
              <a:rPr lang="en-GB" smtClean="0"/>
              <a:t>15/11/2017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49336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B01B9-90F9-4D15-A7D4-4DEC99989FB0}" type="datetimeFigureOut">
              <a:rPr lang="en-GB" smtClean="0"/>
              <a:t>15/11/2017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83809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B01B9-90F9-4D15-A7D4-4DEC99989FB0}"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24147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B01B9-90F9-4D15-A7D4-4DEC99989FB0}"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FAA69-2D75-4E31-A23E-360FD3C0FA29}" type="slidenum">
              <a:rPr lang="en-GB" smtClean="0"/>
              <a:t>‹#›</a:t>
            </a:fld>
            <a:endParaRPr lang="en-GB"/>
          </a:p>
        </p:txBody>
      </p:sp>
    </p:spTree>
    <p:extLst>
      <p:ext uri="{BB962C8B-B14F-4D97-AF65-F5344CB8AC3E}">
        <p14:creationId xmlns:p14="http://schemas.microsoft.com/office/powerpoint/2010/main" val="424631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B01B9-90F9-4D15-A7D4-4DEC99989FB0}" type="datetimeFigureOut">
              <a:rPr lang="en-GB" smtClean="0"/>
              <a:t>15/11/2017</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FAA69-2D75-4E31-A23E-360FD3C0FA29}" type="slidenum">
              <a:rPr lang="en-GB" smtClean="0"/>
              <a:t>‹#›</a:t>
            </a:fld>
            <a:endParaRPr lang="en-GB"/>
          </a:p>
        </p:txBody>
      </p:sp>
    </p:spTree>
    <p:extLst>
      <p:ext uri="{BB962C8B-B14F-4D97-AF65-F5344CB8AC3E}">
        <p14:creationId xmlns:p14="http://schemas.microsoft.com/office/powerpoint/2010/main" val="2904943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s://www.google.co.uk/url?sa=i&amp;rct=j&amp;q=&amp;esrc=s&amp;source=images&amp;cd=&amp;cad=rja&amp;uact=8&amp;ved=0ahUKEwijroTqjZbNAhWCC8AKHV4uAr8QjRwIBw&amp;url=https://gcps.desire2learn.com/d2l/lor/viewer/viewfile.d2lfile/6605/48792/periodictable/ions_and_isotopes/ions_and_isotopes_print.html&amp;bvm=bv.123664746,d.ZGg&amp;psig=AFQjCNFSq4jCrk7WHdOWseJ0FtIp6RGnJw&amp;ust=1465395494328843"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jtwMPlkZbNAhWCF8AKHRm0DKcQjRwIBw&amp;url=http://www.wonderwhizkids.com/conceptmaps/Gold_foil.html&amp;bvm=bv.123664746,d.ZGg&amp;psig=AFQjCNHIszHLbYXvgIS6KLsdS70cF4KamA&amp;ust=1465396554791197" TargetMode="External"/><Relationship Id="rId5" Type="http://schemas.openxmlformats.org/officeDocument/2006/relationships/image" Target="../media/image18.png"/><Relationship Id="rId4" Type="http://schemas.openxmlformats.org/officeDocument/2006/relationships/hyperlink" Target="https://www.google.co.uk/url?sa=i&amp;rct=j&amp;q=&amp;esrc=s&amp;source=images&amp;cd=&amp;cad=rja&amp;uact=8&amp;ved=0ahUKEwiBmpLOkZbNAhVHI8AKHUauCVAQjRwIBw&amp;url=https://socratic.org/questions/what-kind-of-model-did-jj-thomson-discover&amp;bvm=bv.123664746,d.ZGg&amp;psig=AFQjCNFx7uXDUtEQJlpNd1Z0VjGEbuz_dQ&amp;ust=146539649167175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amp;esrc=s&amp;source=images&amp;cd=&amp;cad=rja&amp;uact=8&amp;ved=0ahUKEwizz9nUwJjNAhWpAcAKHe3HBBcQjRwIBw&amp;url=http://2012books.lardbucket.org/books/principles-of-general-chemistry-v1.0/s24-05-applied-nuclear-chemistry.html&amp;psig=AFQjCNFofWC2-qOR7n_KWgQUiq_q8kuOAw&amp;ust=1465477871705516"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s://www.google.co.uk/url?sa=i&amp;rct=j&amp;q=&amp;esrc=s&amp;source=images&amp;cd=&amp;cad=rja&amp;uact=8&amp;ved=0ahUKEwjIsNaNwpjNAhVlLMAKHavoAasQjRwIBw&amp;url=https://health.siemens.com/ct_applications/somatomsessions/index.php/dual-energy-lung-perfusion-ct-in-children-feasible-useful-and-officially-recognized-in-korea/&amp;bvm=bv.124088155,d.ZGg&amp;psig=AFQjCNFqwhQg6QenJhV4gKXLK3hbKg9Acw&amp;ust=146547824965779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hyperlink" Target="http://www.google.co.uk/url?sa=i&amp;rct=j&amp;q=&amp;esrc=s&amp;source=images&amp;cd=&amp;cad=rja&amp;uact=8&amp;ved=0ahUKEwjJ9Pmm9pfNAhVsDcAKHfbTC3MQjRwIBw&amp;url=http://www.slideshare.net/CarolGibbons/half-life-from-graphs&amp;bvm=bv.124088155,d.ZGg&amp;psig=AFQjCNEpdlLzNMoL4mMjqK_JR9mo1k6nRQ&amp;ust=1465457904413864"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uk/url?sa=i&amp;rct=j&amp;q=&amp;esrc=s&amp;source=images&amp;cd=&amp;cad=rja&amp;uact=8&amp;ved=0ahUKEwiC0Jarr-PNAhWCIMAKHU_uCXUQjRwIBw&amp;url=http://www.bbc.co.uk/schools/gcsebitesize/science/add_ocr_gateway/chemical_economics/reaction1rev2.shtml&amp;psig=AFQjCNHaRFLp32rFKJZfd993Nxt6cFSrew&amp;ust=1468050202230586" TargetMode="Externa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L5OvCkM3NAhXkCcAKHXgqBZwQjRwIBw&amp;url=http://embryo.soad.umich.edu/carnStages/stage22/Opticals/10303_lftLat_slide.html&amp;bvm=bv.125801520,d.ZGg&amp;psig=AFQjCNEYuENVyVoOHijDToLkW-TfKS9sfQ&amp;ust=1467286001686888" TargetMode="External"/><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www.google.co.uk/url?sa=i&amp;rct=j&amp;q=&amp;esrc=s&amp;source=images&amp;cd=&amp;cad=rja&amp;uact=8&amp;ved=0ahUKEwj5nN3r0cfNAhULIsAKHd7rCqEQjRwIBw&amp;url=http://www.enotes.com/homework-help/what-germ-cells-634896&amp;psig=AFQjCNHWVO69jchS0JKoEUCiDRQtKvVQSA&amp;ust=1467097354631779" TargetMode="External"/><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0ahUKEwjO5N2UkM3NAhVMBcAKHblBCRkQjRwIBw&amp;url=https://en.wikipedia.org/wiki/Human_embryogenesis&amp;bvm=bv.125801520,d.ZGg&amp;psig=AFQjCNH2DkCu8atpWWeZG5BDJE2ZWNKg9A&amp;ust=1467285903483311" TargetMode="External"/><Relationship Id="rId5" Type="http://schemas.openxmlformats.org/officeDocument/2006/relationships/image" Target="../media/image38.gif"/><Relationship Id="rId4" Type="http://schemas.openxmlformats.org/officeDocument/2006/relationships/hyperlink" Target="http://www.google.co.uk/url?sa=i&amp;rct=j&amp;q=&amp;esrc=s&amp;source=images&amp;cd=&amp;cad=rja&amp;uact=8&amp;ved=0ahUKEwiv36_m8MzNAhUKL8AKHSApBRsQjRwIBw&amp;url=http://genetics.thetech.org/ask/ask297&amp;bvm=bv.125801520,d.ZGg&amp;psig=AFQjCNHzJWlrSAqS7zwL4fObYuUILumtvw&amp;ust=1467277463587444" TargetMode="External"/><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uk/url?sa=i&amp;rct=j&amp;q=&amp;esrc=s&amp;source=images&amp;cd=&amp;cad=rja&amp;uact=8&amp;ved=0ahUKEwiYx-j5lc3NAhVqBMAKHe1oB44QjRwIBw&amp;url=http://www.pcosjournal.com/hormones-normal-menstrual-cycle/&amp;bvm=bv.125801520,d.ZGg&amp;psig=AFQjCNH_KL81pCD4FgefXI7TZlF8RmnVdw&amp;ust=146728734078961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6sZmToc_NAhVIB8AKHSN6DGwQjRwIBw&amp;url=http://kenpitts.net/bio/genetics/mutations_report.htm&amp;bvm=bv.126130881,d.ZGg&amp;psig=AFQjCNEUR3zG9hmgTKXstfCuCaMtlCVgOQ&amp;ust=1467359192936938" TargetMode="External"/><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hyperlink" Target="http://www.google.co.uk/url?sa=i&amp;rct=j&amp;q=&amp;esrc=s&amp;source=images&amp;cd=&amp;cad=rja&amp;uact=8&amp;ved=0ahUKEwiDmNnx5M_NAhWrKcAKHXt0DXcQjRwIBw&amp;url=http://www.bbc.co.uk/schools/gcsebitesize/science/add_aqa_pre_2011/celldivision/celldivision1.shtml&amp;bvm=bv.126130881,d.ZGg&amp;psig=AFQjCNGuyI2vYBcmLUZM7fFAH4zwb8s8vQ&amp;ust=1467359512398858" TargetMode="External"/><Relationship Id="rId4" Type="http://schemas.openxmlformats.org/officeDocument/2006/relationships/image" Target="../media/image43.gif"/></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google.co.uk/url?sa=i&amp;rct=j&amp;q=&amp;esrc=s&amp;source=images&amp;cd=&amp;cad=rja&amp;uact=8&amp;ved=0ahUKEwid48mpgdDNAhXrLcAKHa_TB_8QjRwIBw&amp;url=http://sphweb.bumc.bu.edu/otlt/MPH-Modules/PH/PH709_DNA-Genetics/PH709_DNA-Genetics211.html&amp;bvm=bv.126130881,d.ZGg&amp;psig=AFQjCNHzbLfgX5XwD5f0-pVEcUDRQ-J2cw&amp;ust=1467384725562286" TargetMode="External"/><Relationship Id="rId1" Type="http://schemas.openxmlformats.org/officeDocument/2006/relationships/slideLayout" Target="../slideLayouts/slideLayout1.xml"/><Relationship Id="rId5" Type="http://schemas.openxmlformats.org/officeDocument/2006/relationships/image" Target="../media/image47.gif"/><Relationship Id="rId4" Type="http://schemas.openxmlformats.org/officeDocument/2006/relationships/hyperlink" Target="http://www.google.co.uk/url?sa=i&amp;rct=j&amp;q=&amp;esrc=s&amp;source=images&amp;cd=&amp;cad=rja&amp;uact=8&amp;ved=0ahUKEwi8kfrlgtDNAhWnDMAKHXmsBPAQjRwIBw&amp;url=http://www.moundsps.com/230234_4&amp;bvm=bv.126130881,d.ZGg&amp;psig=AFQjCNHzQscpsXJZlI76zWf7Bs6VzxM3Rw&amp;ust=146738538139574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OjqXGoZvNAhUTOsAKHb2CB9gQjRwIBw&amp;url=http://www.mstworkbooks.co.za/natural-sciences/gr9/gr9-ec-04.html&amp;bvm=bv.124088155,d.ZGg&amp;psig=AFQjCNHvBDaKxkxzqjjB7EKD3oz_A6RH5g&amp;ust=1465572527103851" TargetMode="External"/><Relationship Id="rId3" Type="http://schemas.openxmlformats.org/officeDocument/2006/relationships/image" Target="../media/image20.png"/><Relationship Id="rId7" Type="http://schemas.openxmlformats.org/officeDocument/2006/relationships/image" Target="../media/image49.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iny7OmnpvNAhXDA8AKHRRrAoUQjRwIBw&amp;url=http://www.one-school.net/Malaysia/UniversityandCollege/SPM/revisioncard/physics/electricity/circuit.html&amp;bvm=bv.124088155,d.ZGg&amp;psig=AFQjCNFA7XHAIiWIFW_Zmu_eiIqvwM2X5w&amp;ust=1465571722171237" TargetMode="External"/><Relationship Id="rId5" Type="http://schemas.openxmlformats.org/officeDocument/2006/relationships/image" Target="../media/image40.png"/><Relationship Id="rId4" Type="http://schemas.openxmlformats.org/officeDocument/2006/relationships/image" Target="../media/image48.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b0tXM-q7NAhXlLMAKHS61ArMQjRwIBw&amp;url=http://www.pcscables.co.uk/category/84-flexible-mains-multicore-pvc/&amp;bvm=bv.124272578,d.ZGg&amp;psig=AFQjCNHbk1Pa0--UZnulYABd-1VVEXl-dQ&amp;ust=1466249298955381" TargetMode="External"/><Relationship Id="rId2" Type="http://schemas.openxmlformats.org/officeDocument/2006/relationships/image" Target="../media/image5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6.pn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9n7WSrK_NAhWlJcAKHVRJBPIQjRwIBw&amp;url=http://www.canwesavetheworld.com/comparison-of-electric-and-other-heating-sources.html&amp;bvm=bv.124272578,d.ZGg&amp;psig=AFQjCNHd2AInGU6fco3ZQNulNupvVU0Q5Q&amp;ust=1466262642745895"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hyperlink" Target="http://www.google.co.uk/url?sa=i&amp;rct=j&amp;q=&amp;esrc=s&amp;source=images&amp;cd=&amp;cad=rja&amp;uact=8&amp;ved=0ahUKEwjZ0bia5O3KAhWEtBQKHW98CYgQjRwIBw&amp;url=http://wikieducator.org/201_Chemistry/2.6&amp;bvm=bv.113943665,bs.2,d.dmo&amp;psig=AFQjCNFfCLnwWbUarCPr6ndXqFpSP1Z6zg&amp;ust=1455213827780561"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h0aqmwfDNAhVMJ8AKHcIFCLEQjRwIBw&amp;url=http://scienceaid.co.uk/chemistry/physical/equilibria.html&amp;bvm=bv.126993452,d.ZGg&amp;psig=AFQjCNFtpjXevxb0iZySP9WOnhZkDwVQ5g&amp;ust=1468501697701345" TargetMode="External"/><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hyperlink" Target="https://www.google.co.uk/url?sa=i&amp;rct=j&amp;q=&amp;esrc=s&amp;source=images&amp;cd=&amp;cad=rja&amp;uact=8&amp;ved=0ahUKEwjIwcCUhIbVAhVMuBQKHcMFB7MQjRwIBw&amp;url=https://www.pinterest.com/explore/le-chatelier's-principle/&amp;psig=AFQjCNFkHdcoDV88BG2BTm2ehP9wt_zt_g&amp;ust=150002752726588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s://www.google.co.uk/url?sa=i&amp;rct=j&amp;q=&amp;esrc=s&amp;source=images&amp;cd=&amp;cad=rja&amp;uact=8&amp;ved=0ahUKEwiXwaH35PDNAhVlDsAKHZvQCo8QjRwIBw&amp;url=https://socratic.org/questions/what-levels-of-organization-include-abiotic-factors&amp;bvm=bv.126993452,d.ZGg&amp;psig=AFQjCNGvjD9UNv2keA_zT4yXShfaX4FO_w&amp;ust=1468511227134394" TargetMode="Externa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gif"/><Relationship Id="rId7" Type="http://schemas.openxmlformats.org/officeDocument/2006/relationships/hyperlink" Target="http://www.google.co.uk/url?sa=i&amp;rct=j&amp;q=&amp;esrc=s&amp;source=images&amp;cd=&amp;cad=rja&amp;uact=8&amp;ved=0ahUKEwiz-r_e2ePNAhWLBcAKHUiaC0IQjRwIBw&amp;url=http://www.met.reading.ac.uk/pplato2/h-flap/phys4_2.html&amp;bvm=bv.126130881,d.ZGg&amp;psig=AFQjCNEuwONHManfz2HjO66-IPBX4_oKIg&amp;ust=1468061563910493" TargetMode="External"/><Relationship Id="rId2" Type="http://schemas.openxmlformats.org/officeDocument/2006/relationships/hyperlink" Target="http://www.google.co.uk/url?sa=i&amp;rct=j&amp;q=&amp;esrc=s&amp;source=images&amp;cd=&amp;cad=rja&amp;uact=8&amp;ved=0ahUKEwj93MeiivDNAhWnBsAKHSNCCj4QjRwIBw&amp;url=http://www.matsuk12.us/site/Default.aspx?PageID%3D7508&amp;psig=AFQjCNFz6Gd7FN30SJlN3llVThXhIr58uQ&amp;ust=1468486930866920" TargetMode="Externa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hyperlink" Target="http://www.google.co.uk/url?sa=i&amp;rct=j&amp;q=&amp;esrc=s&amp;source=images&amp;cd=&amp;cad=rja&amp;uact=8&amp;ved=0ahUKEwjJzduypPDNAhWFJsAKHXgICMQQjRwIBw&amp;url=http://unbonmotgroundswell.blogspot.com/2015/07/what-if-earths-magnetic-field-flipped.html&amp;bvm=bv.126993452,d.ZGg&amp;psig=AFQjCNHSnxzcdbP0bhWu3DYDb-DeD5_LEQ&amp;ust=1468493941806989" TargetMode="Externa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2.gif"/><Relationship Id="rId2" Type="http://schemas.openxmlformats.org/officeDocument/2006/relationships/hyperlink" Target="http://www.google.co.uk/url?sa=i&amp;rct=j&amp;q=&amp;esrc=s&amp;source=images&amp;cd=&amp;cad=rja&amp;uact=8&amp;ved=0ahUKEwjy3oCPq_DNAhVFAsAKHd7QCRsQjRwIBw&amp;url=http://www.bbc.co.uk/education/guides/zmm39j6/revision/3&amp;bvm=bv.126993452,d.ZGg&amp;psig=AFQjCNFMpfFU6NmQ_VvCYH-2dOSV8JtWbA&amp;ust=1468495742624854"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i0zJOgrfDNAhXpK8AKHe02BD4QjRwIBw&amp;url=http://search.live.com/images/results.aspx?q%3Delectromagnet%26FORM%3DBIRE&amp;bvm=bv.126993452,d.ZGg&amp;psig=AFQjCNGhr_MVEnWwQZdEB0KMuBBCulsjSw&amp;ust=1468496290575989" TargetMode="External"/><Relationship Id="rId5" Type="http://schemas.openxmlformats.org/officeDocument/2006/relationships/image" Target="../media/image81.jpeg"/><Relationship Id="rId4" Type="http://schemas.openxmlformats.org/officeDocument/2006/relationships/hyperlink" Target="http://www.google.co.uk/url?sa=i&amp;rct=j&amp;q=&amp;esrc=s&amp;source=images&amp;cd=&amp;cad=rja&amp;uact=8&amp;ved=0ahUKEwjRzP-2rPDNAhUBM8AKHcLLAcMQjRwIBw&amp;url=http://www.excelatphysics.com/magnetic-field-pattern.html&amp;bvm=bv.126993452,d.ZGg&amp;psig=AFQjCNEU0joGXcJSnT1mEYXWmauQiNckZw&amp;ust=1468496077167819"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www.google.co.uk/url?sa=i&amp;rct=j&amp;q=&amp;esrc=s&amp;source=images&amp;cd=&amp;cad=rja&amp;uact=8&amp;ved=0ahUKEwjyxueWsfDNAhWMC8AKHWNECZQQjRwIBw&amp;url=http://letslearnnepal.com/class-12/physics/magnetism/magnetic-field/flemings-left-hand-rule/&amp;bvm=bv.126993452,d.ZGg&amp;psig=AFQjCNEfeKx7_eFp4k1MaGbU2CGBkisoFg&amp;ust=1468497372498581" TargetMode="External"/><Relationship Id="rId7" Type="http://schemas.openxmlformats.org/officeDocument/2006/relationships/hyperlink" Target="http://www.google.co.uk/url?sa=i&amp;rct=j&amp;q=&amp;esrc=s&amp;source=images&amp;cd=&amp;cad=rja&amp;uact=8&amp;ved=0ahUKEwiqvInV3_DNAhWBKsAKHfmCCbcQjRwIBw&amp;url=http://www.schoolphysics.co.uk/age16-19/Electricity%20and%20magnetism/Electromagnetism/text/Flux_and_flux_density/index.html&amp;psig=AFQjCNGp7fx9WPRMFB1qeZ2jxdjKbX2new&amp;ust=1468509630530029"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hyperlink" Target="https://www.google.co.uk/url?sa=i&amp;rct=j&amp;q=&amp;esrc=s&amp;source=images&amp;cd=&amp;cad=rja&amp;uact=8&amp;ved=0ahUKEwj8ndeSzvDNAhVBDMAKHSIUAcAQjRwIBw&amp;url=https://www.eduvee.com/#!/lesson/fleming-s-left-hand-rule/show&amp;bvm=bv.126993452,d.ZGg&amp;psig=AFQjCNEfeKx7_eFp4k1MaGbU2CGBkisoFg&amp;ust=1468497372498581" TargetMode="External"/><Relationship Id="rId10" Type="http://schemas.openxmlformats.org/officeDocument/2006/relationships/image" Target="../media/image86.png"/><Relationship Id="rId4" Type="http://schemas.openxmlformats.org/officeDocument/2006/relationships/image" Target="../media/image83.gif"/><Relationship Id="rId9" Type="http://schemas.openxmlformats.org/officeDocument/2006/relationships/hyperlink" Target="http://www.google.co.uk/url?sa=i&amp;rct=j&amp;q=&amp;esrc=s&amp;source=images&amp;cd=&amp;cad=rja&amp;uact=8&amp;ved=0ahUKEwjphe_x4fDNAhWDIcAKHfN9C3kQjRwIBw&amp;url=http://www.bbc.co.uk/education/guides/zmm39j6/revision/5&amp;bvm=bv.126993452,d.ZGg&amp;psig=AFQjCNGrNrybwLtk-pNpzrmeEU94QLIODw&amp;ust=146851041893834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8.gif"/><Relationship Id="rId7" Type="http://schemas.openxmlformats.org/officeDocument/2006/relationships/image" Target="../media/image90.png"/><Relationship Id="rId2" Type="http://schemas.openxmlformats.org/officeDocument/2006/relationships/image" Target="../media/image87.gif"/><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0ahUKEwifqJb1honUAhUGvBoKHT6ACsoQjRwIBw&amp;url=https://metinmediamath.wordpress.com/2013/10/17/more-pirates-less-global-warming-wait-what/&amp;psig=AFQjCNHCypCknUuSpXNO9Sky0EguQYufmQ&amp;ust=1495733280181694" TargetMode="External"/><Relationship Id="rId5" Type="http://schemas.openxmlformats.org/officeDocument/2006/relationships/image" Target="../media/image89.png"/><Relationship Id="rId4" Type="http://schemas.openxmlformats.org/officeDocument/2006/relationships/hyperlink" Target="http://www.google.co.uk/url?sa=i&amp;rct=j&amp;q=&amp;esrc=s&amp;source=images&amp;cd=&amp;cad=rja&amp;uact=8&amp;ved=0ahUKEwjOpLS4rPbTAhXIbxQKHUK2DpoQjRwIBw&amp;url=http://math.tutorvista.com/statistics/correlation-and-regression.html&amp;psig=AFQjCNEd3FjVcaF9HcD-nb4LSVkhcnT5Ew&amp;ust=1495090537797256"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e14XM_7jNAhVBCBoKHbi8AdMQjRwIBw&amp;url=http://science.howstuffworks.com/innovation/everyday-innovations/artificial-heart.htm&amp;psig=AFQjCNGqawLMv2QIDCBQ28Z3p0ZBIRn3aQ&amp;ust=1466594158669429" TargetMode="External"/><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hyperlink" Target="http://www.google.co.uk/url?sa=i&amp;rct=j&amp;q=&amp;esrc=s&amp;source=images&amp;cd=&amp;cad=rja&amp;uact=8&amp;ved=0ahUKEwij5eWu-rjNAhVMJ8AKHamaBw8QjRwIBw&amp;url=http://healthcare.utah.edu/healthlibrary/related/doc.php?type%3D85%26id%3DP00207&amp;psig=AFQjCNGQAC6b6lyqMxj0cobU9wmrsBWe_w&amp;ust=1466592799496133"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iBgMjJ_bjNAhWkA8AKHVyfDKsQjRwIBw&amp;url=http://www.onxlti.com/message-to-patients/tissue-or-mechanical-heart-valve/&amp;bvm=bv.125221236,d.ZGg&amp;psig=AFQjCNGauWwAJ5gWH22CnBvjUb6j_JM8Ug&amp;ust=1466593678591643" TargetMode="External"/><Relationship Id="rId5" Type="http://schemas.openxmlformats.org/officeDocument/2006/relationships/image" Target="../media/image9.jpeg"/><Relationship Id="rId4" Type="http://schemas.openxmlformats.org/officeDocument/2006/relationships/hyperlink" Target="https://www.google.co.uk/url?sa=i&amp;rct=j&amp;q=&amp;esrc=s&amp;source=images&amp;cd=&amp;cad=rja&amp;uact=8&amp;ved=0ahUKEwjwpKr7_LjNAhVGJcAKHYN2DpoQjRwIBw&amp;url=https://www.drugs.com/health-guide/heart-valve-problems.html&amp;bvm=bv.125221236,d.ZGg&amp;psig=AFQjCNEHcPzTK3WiIft4kl2MWONsvDsgMg&amp;ust=1466593564903731" TargetMode="Externa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amp;esrc=s&amp;source=images&amp;cd=&amp;cad=rja&amp;uact=8&amp;ved=0ahUKEwinnanOq5XNAhVHIMAKHTyVAV0QjRwIBw&amp;url=http://biology-igcse.weebly.com/dialysis.html&amp;psig=AFQjCNGZY1YPy5aGmcqvJE9NRHZYEkwLzg&amp;ust=1465369093376466"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rct=j&amp;q=&amp;esrc=s&amp;source=images&amp;cd=&amp;cad=rja&amp;uact=8&amp;ved=0ahUKEwjd4ZznxrjNAhWsBsAKHZTTDccQjRwIBw&amp;url=http://www.gardenfocused.co.uk/fruitarticles/pest-disease/tobacco-mosaic-virus.php&amp;bvm=bv.125221236,d.ZGg&amp;psig=AFQjCNH9oUnHUGpLKKe4Sw_3IV3RHRjPIQ&amp;ust=1466579014872156"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www.google.co.uk/url?sa=i&amp;rct=j&amp;q=&amp;esrc=s&amp;source=images&amp;cd=&amp;cad=rja&amp;uact=8&amp;ved=0ahUKEwik_raBy7jNAhWDBsAKHdNfBuYQjRwIBw&amp;url=https://www.rhs.org.uk/advice/profile?PID%3D270&amp;psig=AFQjCNGG8EAzi_XEXpviBvLLAAmVKCteSw&amp;ust=14665801622106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12: Quantitative Chemistry and Electrolysis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29804254"/>
              </p:ext>
            </p:extLst>
          </p:nvPr>
        </p:nvGraphicFramePr>
        <p:xfrm>
          <a:off x="5457056" y="11165"/>
          <a:ext cx="4310112" cy="1523683"/>
        </p:xfrm>
        <a:graphic>
          <a:graphicData uri="http://schemas.openxmlformats.org/drawingml/2006/table">
            <a:tbl>
              <a:tblPr firstRow="1" bandRow="1">
                <a:tableStyleId>{5940675A-B579-460E-94D1-54222C63F5DA}</a:tableStyleId>
              </a:tblPr>
              <a:tblGrid>
                <a:gridCol w="1069752"/>
                <a:gridCol w="3240360"/>
              </a:tblGrid>
              <a:tr h="318674">
                <a:tc>
                  <a:txBody>
                    <a:bodyPr/>
                    <a:lstStyle/>
                    <a:p>
                      <a:r>
                        <a:rPr lang="en-GB" sz="800" b="1" dirty="0" smtClean="0"/>
                        <a:t>Key</a:t>
                      </a:r>
                      <a:r>
                        <a:rPr lang="en-GB" sz="800" b="1" baseline="0" dirty="0" smtClean="0"/>
                        <a:t> Terms</a:t>
                      </a:r>
                      <a:endParaRPr lang="en-GB"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1" dirty="0" smtClean="0"/>
                        <a:t>Definitions </a:t>
                      </a:r>
                      <a:endParaRPr lang="en-GB"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857">
                <a:tc>
                  <a:txBody>
                    <a:bodyPr/>
                    <a:lstStyle/>
                    <a:p>
                      <a:r>
                        <a:rPr lang="en-GB" sz="800" dirty="0" smtClean="0"/>
                        <a:t>Mole </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0" dirty="0" smtClean="0"/>
                        <a:t>6.02x10</a:t>
                      </a:r>
                      <a:r>
                        <a:rPr lang="en-GB" sz="800" b="0" baseline="30000" dirty="0" smtClean="0"/>
                        <a:t>23  </a:t>
                      </a:r>
                      <a:r>
                        <a:rPr lang="en-GB" sz="800" b="0" baseline="0" dirty="0" smtClean="0"/>
                        <a:t>atoms of an element or molecules in a compound</a:t>
                      </a:r>
                      <a:endParaRPr lang="en-GB" sz="8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060">
                <a:tc>
                  <a:txBody>
                    <a:bodyPr/>
                    <a:lstStyle/>
                    <a:p>
                      <a:r>
                        <a:rPr lang="en-GB" sz="800" dirty="0" smtClean="0"/>
                        <a:t>Avogadro's number </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b="0" dirty="0" smtClean="0"/>
                        <a:t>6.02x10</a:t>
                      </a:r>
                      <a:r>
                        <a:rPr lang="en-GB" sz="800" b="0" baseline="30000" dirty="0" smtClean="0"/>
                        <a:t>23</a:t>
                      </a:r>
                      <a:r>
                        <a:rPr lang="en-GB" sz="800" b="0" baseline="0" dirty="0" smtClean="0"/>
                        <a:t> This is the number of atoms in 12 grams of carbon 12.</a:t>
                      </a:r>
                      <a:endParaRPr lang="en-GB" sz="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9812">
                <a:tc>
                  <a:txBody>
                    <a:bodyPr/>
                    <a:lstStyle/>
                    <a:p>
                      <a:r>
                        <a:rPr lang="en-GB" sz="800" dirty="0" smtClean="0"/>
                        <a:t>Relative Formula Mass</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smtClean="0"/>
                        <a:t>The total atomic</a:t>
                      </a:r>
                      <a:r>
                        <a:rPr lang="en-GB" sz="800" baseline="0" dirty="0" smtClean="0"/>
                        <a:t> </a:t>
                      </a:r>
                      <a:r>
                        <a:rPr lang="en-GB" sz="800" dirty="0" smtClean="0"/>
                        <a:t>mass of elements in compound</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9812">
                <a:tc>
                  <a:txBody>
                    <a:bodyPr/>
                    <a:lstStyle/>
                    <a:p>
                      <a:r>
                        <a:rPr lang="en-GB" sz="800" dirty="0" smtClean="0"/>
                        <a:t>Limiting</a:t>
                      </a:r>
                      <a:r>
                        <a:rPr lang="en-GB" sz="800" baseline="0" dirty="0" smtClean="0"/>
                        <a:t> Reagent</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smtClean="0"/>
                        <a:t>The</a:t>
                      </a:r>
                      <a:r>
                        <a:rPr lang="en-GB" sz="800" baseline="0" dirty="0" smtClean="0"/>
                        <a:t> reagent which is used up first in a chemical reaction.</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861" y="908720"/>
            <a:ext cx="5184576" cy="123931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400" b="1" dirty="0"/>
              <a:t>Relative formula mass (M</a:t>
            </a:r>
            <a:r>
              <a:rPr lang="en-GB" sz="1400" b="1" baseline="-25000" dirty="0"/>
              <a:t>r</a:t>
            </a:r>
            <a:r>
              <a:rPr lang="en-GB" sz="1400" b="1" dirty="0" smtClean="0"/>
              <a:t>)</a:t>
            </a:r>
            <a:endParaRPr lang="en-GB" sz="1200" b="1" dirty="0" smtClean="0"/>
          </a:p>
          <a:p>
            <a:pPr algn="l"/>
            <a:r>
              <a:rPr lang="en-GB" sz="1200" dirty="0" smtClean="0"/>
              <a:t>This is the mass in grams of 1 mole of the substance. To calculate it you need to add </a:t>
            </a:r>
            <a:r>
              <a:rPr lang="en-GB" sz="1200" dirty="0"/>
              <a:t>up the atomic mass (bigger number) of all of the atoms in the molecule.</a:t>
            </a:r>
          </a:p>
          <a:p>
            <a:pPr algn="l"/>
            <a:r>
              <a:rPr lang="en-GB" sz="1200" i="1" dirty="0" err="1"/>
              <a:t>e.g</a:t>
            </a:r>
            <a:r>
              <a:rPr lang="en-GB" sz="1200" i="1" dirty="0"/>
              <a:t> 1. </a:t>
            </a:r>
            <a:r>
              <a:rPr lang="en-GB" sz="1200" i="1" dirty="0" err="1"/>
              <a:t>NaCl</a:t>
            </a:r>
            <a:r>
              <a:rPr lang="en-GB" sz="1200" i="1" dirty="0"/>
              <a:t> = Na + Cl = 23 + 35.5 = 58.5</a:t>
            </a:r>
            <a:endParaRPr lang="en-GB" sz="1200" dirty="0"/>
          </a:p>
          <a:p>
            <a:pPr algn="l"/>
            <a:r>
              <a:rPr lang="en-GB" sz="1200" i="1" dirty="0" err="1"/>
              <a:t>e.g</a:t>
            </a:r>
            <a:r>
              <a:rPr lang="en-GB" sz="1200" i="1" dirty="0"/>
              <a:t> 2. MgF</a:t>
            </a:r>
            <a:r>
              <a:rPr lang="en-GB" sz="1200" i="1" baseline="-25000" dirty="0"/>
              <a:t>2</a:t>
            </a:r>
            <a:r>
              <a:rPr lang="en-GB" sz="1200" i="1" dirty="0"/>
              <a:t> = Mg + (2 x F) = 24 + (2 x 19) =  </a:t>
            </a:r>
            <a:r>
              <a:rPr lang="en-GB" sz="1200" i="1" dirty="0" smtClean="0"/>
              <a:t>62</a:t>
            </a:r>
            <a:endParaRPr lang="en-GB" sz="1200"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661282011"/>
                  </p:ext>
                </p:extLst>
              </p:nvPr>
            </p:nvGraphicFramePr>
            <p:xfrm>
              <a:off x="5441165" y="1693278"/>
              <a:ext cx="4310112" cy="1015642"/>
            </p:xfrm>
            <a:graphic>
              <a:graphicData uri="http://schemas.openxmlformats.org/drawingml/2006/table">
                <a:tbl>
                  <a:tblPr firstRow="1" bandRow="1">
                    <a:tableStyleId>{5940675A-B579-460E-94D1-54222C63F5DA}</a:tableStyleId>
                  </a:tblPr>
                  <a:tblGrid>
                    <a:gridCol w="1069752"/>
                    <a:gridCol w="3240360"/>
                  </a:tblGrid>
                  <a:tr h="349645">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5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n-GB" sz="1000" b="0" i="1" dirty="0" smtClean="0">
                            <a:latin typeface="Cambria Math"/>
                          </a:endParaRPr>
                        </a:p>
                        <a:p>
                          <a:pPr/>
                          <a14:m>
                            <m:oMathPara xmlns:m="http://schemas.openxmlformats.org/officeDocument/2006/math">
                              <m:oMathParaPr>
                                <m:jc m:val="centerGroup"/>
                              </m:oMathParaPr>
                              <m:oMath xmlns:m="http://schemas.openxmlformats.org/officeDocument/2006/math">
                                <m:r>
                                  <a:rPr lang="en-GB" sz="1000" b="0" i="1" smtClean="0">
                                    <a:latin typeface="Cambria Math"/>
                                  </a:rPr>
                                  <m:t>𝑚𝑜𝑙𝑒𝑠</m:t>
                                </m:r>
                                <m:r>
                                  <a:rPr lang="en-GB" sz="1000" b="0" i="1" smtClean="0">
                                    <a:latin typeface="Cambria Math"/>
                                  </a:rPr>
                                  <m:t>= </m:t>
                                </m:r>
                                <m:f>
                                  <m:fPr>
                                    <m:ctrlPr>
                                      <a:rPr lang="en-GB" sz="1000" b="0" i="1" smtClean="0">
                                        <a:latin typeface="Cambria Math" panose="02040503050406030204" pitchFamily="18" charset="0"/>
                                      </a:rPr>
                                    </m:ctrlPr>
                                  </m:fPr>
                                  <m:num>
                                    <m:r>
                                      <a:rPr lang="en-GB" sz="1000" b="0" i="1" smtClean="0">
                                        <a:latin typeface="Cambria Math"/>
                                      </a:rPr>
                                      <m:t>𝑚𝑎𝑠𝑠</m:t>
                                    </m:r>
                                  </m:num>
                                  <m:den>
                                    <m:sSub>
                                      <m:sSubPr>
                                        <m:ctrlPr>
                                          <a:rPr lang="en-GB" sz="1000" b="0" i="1" smtClean="0">
                                            <a:latin typeface="Cambria Math" panose="02040503050406030204" pitchFamily="18" charset="0"/>
                                          </a:rPr>
                                        </m:ctrlPr>
                                      </m:sSubPr>
                                      <m:e>
                                        <m:r>
                                          <a:rPr lang="en-GB" sz="1000" b="0" i="1" smtClean="0">
                                            <a:latin typeface="Cambria Math"/>
                                          </a:rPr>
                                          <m:t>𝑀</m:t>
                                        </m:r>
                                      </m:e>
                                      <m:sub>
                                        <m:r>
                                          <a:rPr lang="en-GB" sz="1000" b="0" i="1" smtClean="0">
                                            <a:latin typeface="Cambria Math"/>
                                          </a:rPr>
                                          <m:t>𝑟</m:t>
                                        </m:r>
                                      </m:sub>
                                    </m:sSub>
                                  </m:den>
                                </m:f>
                              </m:oMath>
                            </m:oMathPara>
                          </a14:m>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1" dirty="0" smtClean="0"/>
                            <a:t>Mass</a:t>
                          </a:r>
                          <a:r>
                            <a:rPr lang="en-GB" sz="1000" i="1" baseline="0" dirty="0" smtClean="0"/>
                            <a:t> is the mass of the substance in grams</a:t>
                          </a:r>
                        </a:p>
                        <a:p>
                          <a14:m>
                            <m:oMath xmlns:m="http://schemas.openxmlformats.org/officeDocument/2006/math">
                              <m:sSub>
                                <m:sSubPr>
                                  <m:ctrlPr>
                                    <a:rPr lang="en-GB" sz="1000" b="0" i="1" smtClean="0">
                                      <a:latin typeface="Cambria Math" panose="02040503050406030204" pitchFamily="18" charset="0"/>
                                    </a:rPr>
                                  </m:ctrlPr>
                                </m:sSubPr>
                                <m:e>
                                  <m:r>
                                    <a:rPr lang="en-GB" sz="1000" b="0" i="1" smtClean="0">
                                      <a:latin typeface="Cambria Math"/>
                                    </a:rPr>
                                    <m:t>𝑀</m:t>
                                  </m:r>
                                </m:e>
                                <m:sub>
                                  <m:r>
                                    <a:rPr lang="en-GB" sz="1000" b="0" i="1" smtClean="0">
                                      <a:latin typeface="Cambria Math"/>
                                    </a:rPr>
                                    <m:t>𝑟</m:t>
                                  </m:r>
                                </m:sub>
                              </m:sSub>
                            </m:oMath>
                          </a14:m>
                          <a:r>
                            <a:rPr lang="en-GB" sz="1000" i="1" dirty="0" smtClean="0"/>
                            <a:t> is the</a:t>
                          </a:r>
                          <a:r>
                            <a:rPr lang="en-GB" sz="1000" i="1" baseline="0" dirty="0" smtClean="0"/>
                            <a:t> relative formula mass of the compound (or use the relative atomic mass if it is an element)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661282011"/>
                  </p:ext>
                </p:extLst>
              </p:nvPr>
            </p:nvGraphicFramePr>
            <p:xfrm>
              <a:off x="5441165" y="1693278"/>
              <a:ext cx="4310112" cy="1015642"/>
            </p:xfrm>
            <a:graphic>
              <a:graphicData uri="http://schemas.openxmlformats.org/drawingml/2006/table">
                <a:tbl>
                  <a:tblPr firstRow="1" bandRow="1">
                    <a:tableStyleId>{5940675A-B579-460E-94D1-54222C63F5DA}</a:tableStyleId>
                  </a:tblPr>
                  <a:tblGrid>
                    <a:gridCol w="1069752"/>
                    <a:gridCol w="3240360"/>
                  </a:tblGrid>
                  <a:tr h="349645">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59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571" t="-53211" r="-304000" b="-91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33083" t="-53211" b="-917"/>
                          </a:stretch>
                        </a:blipFill>
                      </a:tcPr>
                    </a:tc>
                  </a:tr>
                </a:tbl>
              </a:graphicData>
            </a:graphic>
          </p:graphicFrame>
        </mc:Fallback>
      </mc:AlternateContent>
      <p:sp>
        <p:nvSpPr>
          <p:cNvPr id="8" name="Title 1"/>
          <p:cNvSpPr txBox="1">
            <a:spLocks/>
          </p:cNvSpPr>
          <p:nvPr/>
        </p:nvSpPr>
        <p:spPr>
          <a:xfrm>
            <a:off x="139924" y="2204864"/>
            <a:ext cx="5184576" cy="191762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50" b="1" dirty="0" smtClean="0"/>
              <a:t>Higher tier-The Mole</a:t>
            </a:r>
          </a:p>
          <a:p>
            <a:endParaRPr lang="en-GB" sz="1050" b="1" dirty="0" smtClean="0"/>
          </a:p>
          <a:p>
            <a:pPr algn="l"/>
            <a:r>
              <a:rPr lang="en-GB" sz="1050" dirty="0" smtClean="0"/>
              <a:t>A mole of an element is simply </a:t>
            </a:r>
            <a:r>
              <a:rPr lang="en-GB" sz="1050" b="1" dirty="0" smtClean="0"/>
              <a:t>6.02x10</a:t>
            </a:r>
            <a:r>
              <a:rPr lang="en-GB" sz="1050" b="1" baseline="30000" dirty="0" smtClean="0"/>
              <a:t>23</a:t>
            </a:r>
            <a:r>
              <a:rPr lang="en-GB" sz="1050" b="1" dirty="0" smtClean="0"/>
              <a:t> atoms (this number is known as Avogadro's number)</a:t>
            </a:r>
            <a:r>
              <a:rPr lang="en-GB" sz="1050" dirty="0"/>
              <a:t>.</a:t>
            </a:r>
            <a:r>
              <a:rPr lang="en-GB" sz="1050" dirty="0" smtClean="0"/>
              <a:t> Obviously, if the atoms are larger then 1 mole of that atom will be heavier. For example, one mole of hydrogen atoms weighs 1 gram but 1 mole of carbon weighs 12 grams. To calculate the number of moles in an element you need to divide the mass by the relative atomic mass:</a:t>
            </a:r>
          </a:p>
          <a:p>
            <a:pPr algn="l"/>
            <a:r>
              <a:rPr lang="en-GB" sz="1050" dirty="0" smtClean="0"/>
              <a:t>For example, how many moles are there in 6 grams of carbon?</a:t>
            </a:r>
          </a:p>
          <a:p>
            <a:pPr algn="l"/>
            <a:r>
              <a:rPr lang="en-GB" sz="1050" dirty="0" smtClean="0"/>
              <a:t>6/12= 0.5 </a:t>
            </a:r>
          </a:p>
          <a:p>
            <a:pPr algn="l"/>
            <a:endParaRPr lang="en-GB" sz="1050" dirty="0"/>
          </a:p>
          <a:p>
            <a:pPr algn="l"/>
            <a:r>
              <a:rPr lang="en-GB" sz="1050" dirty="0" smtClean="0"/>
              <a:t>To work out the number of moles in a compound you divide the mass of the compound by the relative formula mass, for example how many moles in 30 grams of magnesium oxide (</a:t>
            </a:r>
            <a:r>
              <a:rPr lang="en-GB" sz="1050" dirty="0" err="1" smtClean="0"/>
              <a:t>MgO</a:t>
            </a:r>
            <a:r>
              <a:rPr lang="en-GB" sz="1050" dirty="0" smtClean="0"/>
              <a:t>)?</a:t>
            </a:r>
          </a:p>
          <a:p>
            <a:pPr algn="l"/>
            <a:r>
              <a:rPr lang="en-GB" sz="1050" dirty="0" smtClean="0"/>
              <a:t>M</a:t>
            </a:r>
            <a:r>
              <a:rPr lang="en-GB" sz="1050" baseline="-25000" dirty="0" smtClean="0"/>
              <a:t>r</a:t>
            </a:r>
            <a:r>
              <a:rPr lang="en-GB" sz="1050" dirty="0" smtClean="0"/>
              <a:t> of </a:t>
            </a:r>
            <a:r>
              <a:rPr lang="en-GB" sz="1050" dirty="0" err="1" smtClean="0"/>
              <a:t>MgO</a:t>
            </a:r>
            <a:r>
              <a:rPr lang="en-GB" sz="1050" dirty="0" smtClean="0"/>
              <a:t>=24+16= 40</a:t>
            </a:r>
          </a:p>
          <a:p>
            <a:pPr algn="l"/>
            <a:r>
              <a:rPr lang="en-GB" sz="1050" dirty="0" smtClean="0"/>
              <a:t>Moles= 30/40=0.75</a:t>
            </a:r>
            <a:r>
              <a:rPr lang="en-GB" sz="1050" b="1" dirty="0" smtClean="0">
                <a:latin typeface="+mj-lt"/>
              </a:rPr>
              <a:t> </a:t>
            </a:r>
            <a:endParaRPr lang="en-GB" sz="1050" b="1" baseline="30000" dirty="0" smtClean="0">
              <a:latin typeface="+mj-lt"/>
            </a:endParaRPr>
          </a:p>
        </p:txBody>
      </p:sp>
      <p:sp>
        <p:nvSpPr>
          <p:cNvPr id="9" name="Title 1"/>
          <p:cNvSpPr txBox="1">
            <a:spLocks/>
          </p:cNvSpPr>
          <p:nvPr/>
        </p:nvSpPr>
        <p:spPr>
          <a:xfrm>
            <a:off x="139924" y="4204172"/>
            <a:ext cx="5184576" cy="25371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Higher Tier: Calculating Masses in </a:t>
            </a:r>
            <a:r>
              <a:rPr lang="en-GB" sz="1000" b="1" dirty="0"/>
              <a:t>R</a:t>
            </a:r>
            <a:r>
              <a:rPr lang="en-GB" sz="1000" b="1" dirty="0" smtClean="0"/>
              <a:t>eactions</a:t>
            </a:r>
          </a:p>
          <a:p>
            <a:pPr algn="l"/>
            <a:r>
              <a:rPr lang="en-GB" sz="1000" dirty="0" smtClean="0"/>
              <a:t>An understanding of the mole will allow to calculate the mass made in a chemical reaction.</a:t>
            </a:r>
          </a:p>
          <a:p>
            <a:pPr algn="l"/>
            <a:r>
              <a:rPr lang="en-GB" sz="1000" dirty="0" smtClean="0"/>
              <a:t>Take the chemical reaction below:</a:t>
            </a:r>
          </a:p>
          <a:p>
            <a:pPr algn="l"/>
            <a:endParaRPr lang="en-GB" sz="1000" dirty="0"/>
          </a:p>
          <a:p>
            <a:r>
              <a:rPr lang="en-GB" sz="1000" dirty="0"/>
              <a:t>Mg + </a:t>
            </a:r>
            <a:r>
              <a:rPr lang="en-GB" sz="1000" dirty="0" smtClean="0"/>
              <a:t>2HCI </a:t>
            </a:r>
            <a:r>
              <a:rPr lang="en-GB" sz="1000" dirty="0" smtClean="0">
                <a:sym typeface="Wingdings" panose="05000000000000000000" pitchFamily="2" charset="2"/>
              </a:rPr>
              <a:t></a:t>
            </a:r>
            <a:r>
              <a:rPr lang="en-GB" sz="1000" dirty="0" smtClean="0"/>
              <a:t> </a:t>
            </a:r>
            <a:r>
              <a:rPr lang="en-GB" sz="1000" dirty="0"/>
              <a:t>MgCI</a:t>
            </a:r>
            <a:r>
              <a:rPr lang="en-GB" sz="1000" baseline="-25000" dirty="0"/>
              <a:t>2 </a:t>
            </a:r>
            <a:r>
              <a:rPr lang="en-GB" sz="1000" dirty="0"/>
              <a:t>+ </a:t>
            </a:r>
            <a:r>
              <a:rPr lang="en-GB" sz="1000" dirty="0" smtClean="0"/>
              <a:t>H</a:t>
            </a:r>
            <a:r>
              <a:rPr lang="en-GB" sz="1000" baseline="-25000" dirty="0" smtClean="0"/>
              <a:t>2</a:t>
            </a:r>
            <a:endParaRPr lang="en-GB" sz="1000" dirty="0"/>
          </a:p>
          <a:p>
            <a:pPr algn="l"/>
            <a:r>
              <a:rPr lang="en-GB" sz="1000" dirty="0" smtClean="0"/>
              <a:t>This equation shows </a:t>
            </a:r>
            <a:r>
              <a:rPr lang="en-GB" sz="1000" dirty="0"/>
              <a:t>that one mole of magnesium reacts </a:t>
            </a:r>
            <a:r>
              <a:rPr lang="en-GB" sz="1000" dirty="0" smtClean="0"/>
              <a:t>with two </a:t>
            </a:r>
            <a:r>
              <a:rPr lang="en-GB" sz="1000" dirty="0"/>
              <a:t>moles of hydrochloric acid to produce </a:t>
            </a:r>
            <a:r>
              <a:rPr lang="en-GB" sz="1000" dirty="0" smtClean="0"/>
              <a:t>one mole </a:t>
            </a:r>
            <a:r>
              <a:rPr lang="en-GB" sz="1000" dirty="0"/>
              <a:t>of magnesium chloride and one mole </a:t>
            </a:r>
            <a:r>
              <a:rPr lang="en-GB" sz="1000" dirty="0" smtClean="0"/>
              <a:t>of hydrogen </a:t>
            </a:r>
            <a:r>
              <a:rPr lang="en-GB" sz="1000" dirty="0"/>
              <a:t>gas</a:t>
            </a:r>
            <a:r>
              <a:rPr lang="en-GB" sz="1000" dirty="0" smtClean="0"/>
              <a:t>. Suppose you started with 5 grams of magnesium, how much magnesium chloride would you make?</a:t>
            </a:r>
          </a:p>
          <a:p>
            <a:pPr algn="l"/>
            <a:r>
              <a:rPr lang="en-GB" sz="1000" b="1" dirty="0" smtClean="0"/>
              <a:t>Step 1</a:t>
            </a:r>
            <a:r>
              <a:rPr lang="en-GB" sz="1000" dirty="0" smtClean="0"/>
              <a:t>: Calculate the moles of  the element or compound you were given in the equation:</a:t>
            </a:r>
          </a:p>
          <a:p>
            <a:r>
              <a:rPr lang="en-GB" sz="1000" dirty="0" smtClean="0"/>
              <a:t>5/24=0.21 moles of magnesium</a:t>
            </a:r>
          </a:p>
          <a:p>
            <a:pPr algn="l"/>
            <a:r>
              <a:rPr lang="en-GB" sz="1000" b="1" dirty="0" smtClean="0"/>
              <a:t>Step 2</a:t>
            </a:r>
            <a:r>
              <a:rPr lang="en-GB" sz="1000" dirty="0" smtClean="0"/>
              <a:t>: Look at the balanced equation, you must therefore have 0.21 moles of magnesium chloride, as the ration between magnesium and magnesium chloride is 1 to 1.</a:t>
            </a:r>
          </a:p>
          <a:p>
            <a:pPr algn="l"/>
            <a:r>
              <a:rPr lang="en-GB" sz="1000" b="1" dirty="0" smtClean="0"/>
              <a:t>Step 3</a:t>
            </a:r>
            <a:r>
              <a:rPr lang="en-GB" sz="1000" dirty="0" smtClean="0"/>
              <a:t>: Calculate the M</a:t>
            </a:r>
            <a:r>
              <a:rPr lang="en-GB" sz="1000" baseline="-25000" dirty="0" smtClean="0"/>
              <a:t>r</a:t>
            </a:r>
            <a:r>
              <a:rPr lang="en-GB" sz="1000" dirty="0" smtClean="0"/>
              <a:t> of the relevant product: what you want to find is the M</a:t>
            </a:r>
            <a:r>
              <a:rPr lang="en-GB" sz="1000" baseline="-25000" dirty="0" smtClean="0"/>
              <a:t>r</a:t>
            </a:r>
            <a:r>
              <a:rPr lang="en-GB" sz="1000" dirty="0" smtClean="0"/>
              <a:t> of magnesium chloride:</a:t>
            </a:r>
          </a:p>
          <a:p>
            <a:pPr algn="l"/>
            <a:r>
              <a:rPr lang="en-GB" sz="1000" dirty="0" smtClean="0"/>
              <a:t>M</a:t>
            </a:r>
            <a:r>
              <a:rPr lang="en-GB" sz="1000" baseline="-25000" dirty="0" smtClean="0"/>
              <a:t>r</a:t>
            </a:r>
            <a:r>
              <a:rPr lang="en-GB" sz="1000" dirty="0" smtClean="0"/>
              <a:t> of </a:t>
            </a:r>
            <a:r>
              <a:rPr lang="en-GB" sz="1000" dirty="0"/>
              <a:t>MgCI</a:t>
            </a:r>
            <a:r>
              <a:rPr lang="en-GB" sz="1000" baseline="-25000" dirty="0"/>
              <a:t>2 </a:t>
            </a:r>
            <a:r>
              <a:rPr lang="en-GB" sz="1000" dirty="0" smtClean="0"/>
              <a:t>=24+35.5+35.5= 94</a:t>
            </a:r>
          </a:p>
          <a:p>
            <a:pPr algn="l"/>
            <a:r>
              <a:rPr lang="en-GB" sz="1050" b="1" dirty="0" smtClean="0"/>
              <a:t>Step 4</a:t>
            </a:r>
            <a:r>
              <a:rPr lang="en-GB" sz="1050" dirty="0" smtClean="0"/>
              <a:t>: Now find the mass that will be made from that number of moles of magnesium chloride </a:t>
            </a:r>
          </a:p>
          <a:p>
            <a:pPr algn="l"/>
            <a:r>
              <a:rPr lang="en-GB" sz="1050" dirty="0" smtClean="0"/>
              <a:t>Mass = moles x M</a:t>
            </a:r>
            <a:r>
              <a:rPr lang="en-GB" sz="1050" baseline="-25000" dirty="0" smtClean="0"/>
              <a:t>r</a:t>
            </a:r>
            <a:r>
              <a:rPr lang="en-GB" sz="1050" dirty="0" smtClean="0"/>
              <a:t>, so 0.21 x 94= 19.7 grams</a:t>
            </a:r>
            <a:r>
              <a:rPr lang="en-GB" sz="1050" dirty="0"/>
              <a:t/>
            </a:r>
            <a:br>
              <a:rPr lang="en-GB" sz="1050" dirty="0"/>
            </a:br>
            <a:endParaRPr lang="en-GB" sz="1050" b="1" baseline="30000" dirty="0" smtClean="0">
              <a:latin typeface="+mj-lt"/>
            </a:endParaRPr>
          </a:p>
        </p:txBody>
      </p:sp>
      <p:sp>
        <p:nvSpPr>
          <p:cNvPr id="10" name="Title 1"/>
          <p:cNvSpPr txBox="1">
            <a:spLocks/>
          </p:cNvSpPr>
          <p:nvPr/>
        </p:nvSpPr>
        <p:spPr>
          <a:xfrm>
            <a:off x="5386670" y="5229200"/>
            <a:ext cx="4419103" cy="151480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900" b="1" dirty="0" smtClean="0"/>
              <a:t>Higher tier-Limiting Reagent</a:t>
            </a:r>
          </a:p>
          <a:p>
            <a:pPr algn="l"/>
            <a:r>
              <a:rPr lang="en-GB" sz="900" dirty="0" smtClean="0"/>
              <a:t>When a chemical reaction is carried out, one or more reagents are in excess and one reagent is the limiting reagent. The </a:t>
            </a:r>
            <a:r>
              <a:rPr lang="en-GB" sz="900" b="1" dirty="0" smtClean="0"/>
              <a:t>limiting reagent </a:t>
            </a:r>
            <a:r>
              <a:rPr lang="en-GB" sz="900" dirty="0" smtClean="0"/>
              <a:t>is the reagent which is used up first in a chemical reaction, if all of this reagent is used up the reaction can no longer continue, for example, if a tiny amount of sodium is dropped into a large bowl of water there are a lot more water particles that there are sodium atoms. We therefore say that the sodium is the </a:t>
            </a:r>
            <a:r>
              <a:rPr lang="en-GB" sz="900" b="1" dirty="0" smtClean="0"/>
              <a:t>limiting reagent </a:t>
            </a:r>
            <a:r>
              <a:rPr lang="en-GB" sz="900" dirty="0" smtClean="0"/>
              <a:t>and the water is in </a:t>
            </a:r>
            <a:r>
              <a:rPr lang="en-GB" sz="900" b="1" dirty="0" smtClean="0"/>
              <a:t>excess.</a:t>
            </a:r>
          </a:p>
          <a:p>
            <a:pPr algn="l"/>
            <a:endParaRPr lang="en-GB" sz="900" b="1" dirty="0"/>
          </a:p>
          <a:p>
            <a:pPr algn="l"/>
            <a:r>
              <a:rPr lang="en-GB" sz="900" dirty="0" smtClean="0"/>
              <a:t>The amount of product  formed is </a:t>
            </a:r>
            <a:r>
              <a:rPr lang="en-GB" sz="900" b="1" dirty="0" smtClean="0"/>
              <a:t>directly proportional </a:t>
            </a:r>
            <a:r>
              <a:rPr lang="en-GB" sz="900" dirty="0" smtClean="0"/>
              <a:t>to the amount of limiting reagent. Therefore if you double the amount of limiting reagent you will get double the amount of product</a:t>
            </a:r>
            <a:r>
              <a:rPr lang="en-GB" sz="800" dirty="0" smtClean="0"/>
              <a:t>. </a:t>
            </a:r>
          </a:p>
        </p:txBody>
      </p:sp>
      <p:sp>
        <p:nvSpPr>
          <p:cNvPr id="12" name="Title 1"/>
          <p:cNvSpPr txBox="1">
            <a:spLocks/>
          </p:cNvSpPr>
          <p:nvPr/>
        </p:nvSpPr>
        <p:spPr>
          <a:xfrm>
            <a:off x="5386669" y="2850672"/>
            <a:ext cx="4419103" cy="237852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Calculating moles from masses -Higher Tier</a:t>
            </a:r>
          </a:p>
          <a:p>
            <a:pPr algn="l"/>
            <a:r>
              <a:rPr lang="en-GB" sz="1050" dirty="0"/>
              <a:t/>
            </a:r>
            <a:br>
              <a:rPr lang="en-GB" sz="1050" dirty="0"/>
            </a:br>
            <a:r>
              <a:rPr lang="en-GB" sz="1050" dirty="0" smtClean="0"/>
              <a:t>If you know the mass of each reactant and product you can calculate a balanced equation from the masses, for example: Calculate the balanced equation when 12 grams of magnesium reacts completely with 36.5g of </a:t>
            </a:r>
            <a:r>
              <a:rPr lang="en-GB" sz="1050" dirty="0" err="1" smtClean="0"/>
              <a:t>HCl</a:t>
            </a:r>
            <a:r>
              <a:rPr lang="en-GB" sz="1050" dirty="0" smtClean="0"/>
              <a:t>, to </a:t>
            </a:r>
            <a:r>
              <a:rPr lang="en-GB" sz="1050" smtClean="0"/>
              <a:t>make 47.5 </a:t>
            </a:r>
            <a:r>
              <a:rPr lang="en-GB" sz="1050" dirty="0" smtClean="0"/>
              <a:t>grams </a:t>
            </a:r>
            <a:r>
              <a:rPr lang="en-GB" sz="1050" dirty="0"/>
              <a:t>of </a:t>
            </a:r>
            <a:r>
              <a:rPr lang="en-GB" sz="1050" dirty="0" smtClean="0"/>
              <a:t>MgCI</a:t>
            </a:r>
            <a:r>
              <a:rPr lang="en-GB" sz="1050" baseline="-25000" dirty="0" smtClean="0"/>
              <a:t>2 </a:t>
            </a:r>
            <a:r>
              <a:rPr lang="en-GB" sz="1050" dirty="0" smtClean="0"/>
              <a:t>and 1 gram of H</a:t>
            </a:r>
            <a:r>
              <a:rPr lang="en-GB" sz="1050" baseline="-25000" dirty="0" smtClean="0"/>
              <a:t>2</a:t>
            </a:r>
          </a:p>
          <a:p>
            <a:pPr algn="l"/>
            <a:endParaRPr lang="en-GB" sz="1050" b="1" baseline="30000" dirty="0">
              <a:latin typeface="+mj-lt"/>
            </a:endParaRPr>
          </a:p>
          <a:p>
            <a:r>
              <a:rPr lang="en-GB" sz="1050" dirty="0"/>
              <a:t>Mg + </a:t>
            </a:r>
            <a:r>
              <a:rPr lang="en-GB" sz="1050" dirty="0" smtClean="0"/>
              <a:t>HCI </a:t>
            </a:r>
            <a:r>
              <a:rPr lang="en-GB" sz="1050" dirty="0">
                <a:sym typeface="Wingdings" panose="05000000000000000000" pitchFamily="2" charset="2"/>
              </a:rPr>
              <a:t></a:t>
            </a:r>
            <a:r>
              <a:rPr lang="en-GB" sz="1050" dirty="0"/>
              <a:t> MgCI</a:t>
            </a:r>
            <a:r>
              <a:rPr lang="en-GB" sz="1050" baseline="-25000" dirty="0"/>
              <a:t>2 </a:t>
            </a:r>
            <a:r>
              <a:rPr lang="en-GB" sz="1050" dirty="0"/>
              <a:t>+ </a:t>
            </a:r>
            <a:r>
              <a:rPr lang="en-GB" sz="1050" dirty="0" smtClean="0"/>
              <a:t>H</a:t>
            </a:r>
            <a:r>
              <a:rPr lang="en-GB" sz="1050" baseline="-25000" dirty="0" smtClean="0"/>
              <a:t>2</a:t>
            </a:r>
          </a:p>
          <a:p>
            <a:endParaRPr lang="en-GB" sz="1050" baseline="-25000" dirty="0" smtClean="0"/>
          </a:p>
          <a:p>
            <a:pPr algn="l"/>
            <a:r>
              <a:rPr lang="en-GB" sz="1050" dirty="0" smtClean="0"/>
              <a:t>Step 1: work out the moles of each reactant and product.</a:t>
            </a:r>
          </a:p>
          <a:p>
            <a:pPr algn="l"/>
            <a:r>
              <a:rPr lang="en-GB" sz="1050" dirty="0" smtClean="0"/>
              <a:t>Mg=12/24= 0.5  </a:t>
            </a:r>
            <a:r>
              <a:rPr lang="en-GB" sz="1050" dirty="0" err="1" smtClean="0"/>
              <a:t>HCl</a:t>
            </a:r>
            <a:r>
              <a:rPr lang="en-GB" sz="1050" dirty="0" smtClean="0"/>
              <a:t>=36.5/36.5= 1 MgCI</a:t>
            </a:r>
            <a:r>
              <a:rPr lang="en-GB" sz="1050" baseline="-25000" dirty="0" smtClean="0"/>
              <a:t>2</a:t>
            </a:r>
            <a:r>
              <a:rPr lang="en-GB" sz="1050" dirty="0" smtClean="0"/>
              <a:t> =47.5/95 = 0.5   H</a:t>
            </a:r>
            <a:r>
              <a:rPr lang="en-GB" sz="1050" baseline="-25000" dirty="0" smtClean="0"/>
              <a:t>2</a:t>
            </a:r>
            <a:r>
              <a:rPr lang="en-GB" sz="1050" dirty="0" smtClean="0"/>
              <a:t> = 1/2 = 0.5</a:t>
            </a:r>
          </a:p>
          <a:p>
            <a:pPr algn="l"/>
            <a:r>
              <a:rPr lang="en-GB" sz="1050" dirty="0" smtClean="0"/>
              <a:t>Step 2 divide through by the smallest number</a:t>
            </a:r>
          </a:p>
          <a:p>
            <a:pPr algn="l"/>
            <a:endParaRPr lang="en-GB" sz="1050" dirty="0"/>
          </a:p>
          <a:p>
            <a:pPr algn="l"/>
            <a:r>
              <a:rPr lang="en-GB" sz="1050" dirty="0" smtClean="0"/>
              <a:t>Mg=0.5/0.5=1   </a:t>
            </a:r>
            <a:r>
              <a:rPr lang="en-GB" sz="1050" dirty="0" err="1" smtClean="0"/>
              <a:t>HCl</a:t>
            </a:r>
            <a:r>
              <a:rPr lang="en-GB" sz="1050" dirty="0" smtClean="0"/>
              <a:t>= 1/0.5 = 2 </a:t>
            </a:r>
            <a:r>
              <a:rPr lang="en-GB" sz="1050" dirty="0"/>
              <a:t>MgCI</a:t>
            </a:r>
            <a:r>
              <a:rPr lang="en-GB" sz="1050" baseline="-25000" dirty="0"/>
              <a:t>2</a:t>
            </a:r>
            <a:r>
              <a:rPr lang="en-GB" sz="1050" dirty="0"/>
              <a:t> </a:t>
            </a:r>
            <a:r>
              <a:rPr lang="en-GB" sz="1050" dirty="0" smtClean="0"/>
              <a:t>=0.5/0.5=1  H</a:t>
            </a:r>
            <a:r>
              <a:rPr lang="en-GB" sz="1050" baseline="-25000" dirty="0" smtClean="0"/>
              <a:t>2 </a:t>
            </a:r>
            <a:r>
              <a:rPr lang="en-GB" sz="1050" dirty="0" smtClean="0"/>
              <a:t>= 0.5/0.5=1 </a:t>
            </a:r>
          </a:p>
          <a:p>
            <a:pPr algn="l"/>
            <a:endParaRPr lang="en-GB" sz="1050" dirty="0"/>
          </a:p>
          <a:p>
            <a:pPr algn="l"/>
            <a:r>
              <a:rPr lang="en-GB" sz="1050" dirty="0" smtClean="0"/>
              <a:t>Step 3 write the balanced equation:</a:t>
            </a:r>
          </a:p>
          <a:p>
            <a:r>
              <a:rPr lang="en-GB" sz="1050" dirty="0"/>
              <a:t>Mg + </a:t>
            </a:r>
            <a:r>
              <a:rPr lang="en-GB" sz="1050" dirty="0" smtClean="0"/>
              <a:t>2HCI </a:t>
            </a:r>
            <a:r>
              <a:rPr lang="en-GB" sz="1050" dirty="0">
                <a:sym typeface="Wingdings" panose="05000000000000000000" pitchFamily="2" charset="2"/>
              </a:rPr>
              <a:t></a:t>
            </a:r>
            <a:r>
              <a:rPr lang="en-GB" sz="1050" dirty="0"/>
              <a:t> </a:t>
            </a:r>
            <a:r>
              <a:rPr lang="en-GB" sz="1050" dirty="0" smtClean="0"/>
              <a:t>MgCI</a:t>
            </a:r>
            <a:r>
              <a:rPr lang="en-GB" sz="1050" baseline="-25000" dirty="0" smtClean="0"/>
              <a:t>2 </a:t>
            </a:r>
            <a:r>
              <a:rPr lang="en-GB" sz="1050" dirty="0"/>
              <a:t>+ H</a:t>
            </a:r>
            <a:r>
              <a:rPr lang="en-GB" sz="1050" baseline="-25000" dirty="0"/>
              <a:t>2</a:t>
            </a:r>
          </a:p>
          <a:p>
            <a:pPr algn="l"/>
            <a:endParaRPr lang="en-GB" sz="1050" dirty="0"/>
          </a:p>
          <a:p>
            <a:pPr algn="l"/>
            <a:endParaRPr lang="en-GB" sz="1050" b="1" baseline="30000" dirty="0" smtClean="0">
              <a:latin typeface="+mj-lt"/>
            </a:endParaRPr>
          </a:p>
        </p:txBody>
      </p:sp>
    </p:spTree>
    <p:extLst>
      <p:ext uri="{BB962C8B-B14F-4D97-AF65-F5344CB8AC3E}">
        <p14:creationId xmlns:p14="http://schemas.microsoft.com/office/powerpoint/2010/main" val="34823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13: How do Organisms get Sick?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54830308"/>
              </p:ext>
            </p:extLst>
          </p:nvPr>
        </p:nvGraphicFramePr>
        <p:xfrm>
          <a:off x="5457056" y="116632"/>
          <a:ext cx="4310112" cy="248259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Defence</a:t>
                      </a:r>
                      <a:r>
                        <a:rPr lang="en-GB" sz="1000" baseline="0" dirty="0" smtClean="0"/>
                        <a:t> systems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Structures</a:t>
                      </a:r>
                      <a:r>
                        <a:rPr lang="en-GB" sz="1000" baseline="0" dirty="0" smtClean="0"/>
                        <a:t> and mechanisms we have to prevent pathogens entering the body, and to fight them off if they do enter. Includes non-specific defences (act on any pathogen) and specific defences (target the particular pathogen you’ve been infected by).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Mucus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sticky substance</a:t>
                      </a:r>
                      <a:r>
                        <a:rPr lang="en-GB" sz="1000" baseline="0" dirty="0" smtClean="0"/>
                        <a:t> produced by many epithelial (surface-covering) tissues in the body, to trap dust particles and microorganisms so they can’t enter the body.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Antibody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Chemical produced by white blood cells that destroys specific pathogens.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Antitoxin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Chemical produced by white blood cells that neutralises specific toxins.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54006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Human defence systems </a:t>
            </a:r>
          </a:p>
          <a:p>
            <a:pPr algn="l"/>
            <a:endParaRPr lang="en-GB" sz="1000" u="sng" dirty="0" smtClean="0">
              <a:latin typeface="+mj-lt"/>
            </a:endParaRPr>
          </a:p>
          <a:p>
            <a:pPr algn="l"/>
            <a:r>
              <a:rPr lang="en-GB" sz="1000" dirty="0" smtClean="0">
                <a:latin typeface="+mj-lt"/>
              </a:rPr>
              <a:t>Pathogens are all over the place, so humans have evolved defence systems to deal with them. We have </a:t>
            </a:r>
            <a:r>
              <a:rPr lang="en-GB" sz="1000" b="1" dirty="0" smtClean="0">
                <a:latin typeface="+mj-lt"/>
              </a:rPr>
              <a:t>non-specific defences</a:t>
            </a:r>
            <a:r>
              <a:rPr lang="en-GB" sz="1000" dirty="0" smtClean="0">
                <a:latin typeface="+mj-lt"/>
              </a:rPr>
              <a:t>, which keep pathogens from entering the body (although, of course, they can fail to do this – otherwise you’d never get sick!). If pathogens do get in, we have the </a:t>
            </a:r>
            <a:r>
              <a:rPr lang="en-GB" sz="1000" b="1" dirty="0" smtClean="0">
                <a:latin typeface="+mj-lt"/>
              </a:rPr>
              <a:t>immune system</a:t>
            </a:r>
            <a:r>
              <a:rPr lang="en-GB" sz="1000" dirty="0" smtClean="0">
                <a:latin typeface="+mj-lt"/>
              </a:rPr>
              <a:t>, which destroys the pathogen inside the body. </a:t>
            </a:r>
          </a:p>
          <a:p>
            <a:pPr algn="l"/>
            <a:endParaRPr lang="en-GB" sz="1000" dirty="0">
              <a:latin typeface="+mj-lt"/>
            </a:endParaRPr>
          </a:p>
          <a:p>
            <a:pPr algn="l"/>
            <a:r>
              <a:rPr lang="en-GB" sz="1000" u="sng" dirty="0" smtClean="0">
                <a:latin typeface="+mj-lt"/>
              </a:rPr>
              <a:t>Non-specific defences</a:t>
            </a:r>
            <a:r>
              <a:rPr lang="en-GB" sz="1000" dirty="0" smtClean="0">
                <a:latin typeface="+mj-lt"/>
              </a:rPr>
              <a:t>: </a:t>
            </a:r>
          </a:p>
          <a:p>
            <a:pPr algn="l"/>
            <a:endParaRPr lang="en-GB" sz="1000" dirty="0" smtClean="0">
              <a:latin typeface="+mj-lt"/>
            </a:endParaRPr>
          </a:p>
          <a:p>
            <a:pPr marL="171450" indent="-171450" algn="l">
              <a:buFont typeface="Wingdings" panose="05000000000000000000" pitchFamily="2" charset="2"/>
              <a:buChar char="Ø"/>
            </a:pPr>
            <a:r>
              <a:rPr lang="en-GB" sz="1000" dirty="0" smtClean="0">
                <a:latin typeface="+mj-lt"/>
              </a:rPr>
              <a:t>The </a:t>
            </a:r>
            <a:r>
              <a:rPr lang="en-GB" sz="1000" b="1" u="sng" dirty="0" smtClean="0">
                <a:latin typeface="+mj-lt"/>
              </a:rPr>
              <a:t>skin</a:t>
            </a:r>
            <a:r>
              <a:rPr lang="en-GB" sz="1000" dirty="0" smtClean="0">
                <a:latin typeface="+mj-lt"/>
              </a:rPr>
              <a:t>! Our main barrier against pathogens getting in. The vast majority of pathogens cannot get through the skin at all – they have to enter somewhere else. Also, the skin scabs over to provide a quick barrier if there is a cut or wound. </a:t>
            </a:r>
          </a:p>
          <a:p>
            <a:pPr marL="171450" indent="-171450" algn="l">
              <a:buFont typeface="Wingdings" panose="05000000000000000000" pitchFamily="2" charset="2"/>
              <a:buChar char="Ø"/>
            </a:pPr>
            <a:r>
              <a:rPr lang="en-GB" sz="1000" dirty="0" smtClean="0">
                <a:latin typeface="+mj-lt"/>
              </a:rPr>
              <a:t>The </a:t>
            </a:r>
            <a:r>
              <a:rPr lang="en-GB" sz="1000" b="1" u="sng" dirty="0" smtClean="0">
                <a:latin typeface="+mj-lt"/>
              </a:rPr>
              <a:t>nose</a:t>
            </a:r>
            <a:r>
              <a:rPr lang="en-GB" sz="1000" dirty="0" smtClean="0">
                <a:latin typeface="+mj-lt"/>
              </a:rPr>
              <a:t> has hairs and mucus to trap microorganisms so they don’t get any further than the nose.  If you don’t blow your nose, the mucus ends up in the back of the throat and you swallow it – this is harmless, because the stomach acid kills any microorganisms in there. </a:t>
            </a:r>
          </a:p>
          <a:p>
            <a:pPr marL="171450" indent="-171450" algn="l">
              <a:buFont typeface="Wingdings" panose="05000000000000000000" pitchFamily="2" charset="2"/>
              <a:buChar char="Ø"/>
            </a:pPr>
            <a:r>
              <a:rPr lang="en-GB" sz="1000" dirty="0" smtClean="0">
                <a:latin typeface="+mj-lt"/>
              </a:rPr>
              <a:t>The </a:t>
            </a:r>
            <a:r>
              <a:rPr lang="en-GB" sz="1000" b="1" u="sng" dirty="0" smtClean="0">
                <a:latin typeface="+mj-lt"/>
              </a:rPr>
              <a:t>trachea</a:t>
            </a:r>
            <a:r>
              <a:rPr lang="en-GB" sz="1000" dirty="0" smtClean="0">
                <a:latin typeface="+mj-lt"/>
              </a:rPr>
              <a:t> and </a:t>
            </a:r>
            <a:r>
              <a:rPr lang="en-GB" sz="1000" b="1" u="sng" dirty="0" smtClean="0">
                <a:latin typeface="+mj-lt"/>
              </a:rPr>
              <a:t>bronchi</a:t>
            </a:r>
            <a:r>
              <a:rPr lang="en-GB" sz="1000" dirty="0" smtClean="0">
                <a:latin typeface="+mj-lt"/>
              </a:rPr>
              <a:t> also contain mucus. This traps microorganisms that are breathed in, and the mucus, again, can be swallowed harmlessly. </a:t>
            </a:r>
          </a:p>
          <a:p>
            <a:pPr marL="171450" indent="-171450" algn="l">
              <a:buFont typeface="Wingdings" panose="05000000000000000000" pitchFamily="2" charset="2"/>
              <a:buChar char="Ø"/>
            </a:pPr>
            <a:r>
              <a:rPr lang="en-GB" sz="1000" dirty="0" smtClean="0">
                <a:latin typeface="+mj-lt"/>
              </a:rPr>
              <a:t>The </a:t>
            </a:r>
            <a:r>
              <a:rPr lang="en-GB" sz="1000" b="1" u="sng" dirty="0" smtClean="0">
                <a:latin typeface="+mj-lt"/>
              </a:rPr>
              <a:t>stomach</a:t>
            </a:r>
            <a:r>
              <a:rPr lang="en-GB" sz="1000" dirty="0" smtClean="0">
                <a:latin typeface="+mj-lt"/>
              </a:rPr>
              <a:t> produces hydrochloric acid (at pH 2), which kills most microorganisms that are swallowed. </a:t>
            </a:r>
          </a:p>
          <a:p>
            <a:pPr marL="171450" indent="-171450" algn="l">
              <a:buFont typeface="Wingdings" panose="05000000000000000000" pitchFamily="2" charset="2"/>
              <a:buChar char="Ø"/>
            </a:pPr>
            <a:endParaRPr lang="en-GB" sz="1000" dirty="0">
              <a:latin typeface="+mj-lt"/>
            </a:endParaRPr>
          </a:p>
          <a:p>
            <a:pPr algn="l"/>
            <a:r>
              <a:rPr lang="en-GB" sz="1000" dirty="0" smtClean="0">
                <a:latin typeface="+mj-lt"/>
              </a:rPr>
              <a:t>The immune system responds if pathogens enter the body properly – i.e. if they get into the bloodstream. The most important cells in the immune system are the white blood cells. They help defend against pathogens by: </a:t>
            </a:r>
          </a:p>
          <a:p>
            <a:pPr algn="l"/>
            <a:endParaRPr lang="en-GB" sz="1000" dirty="0" smtClean="0">
              <a:latin typeface="+mj-lt"/>
            </a:endParaRPr>
          </a:p>
          <a:p>
            <a:pPr marL="171450" indent="-171450" algn="l">
              <a:buFont typeface="Wingdings" panose="05000000000000000000" pitchFamily="2" charset="2"/>
              <a:buChar char="v"/>
            </a:pPr>
            <a:r>
              <a:rPr lang="en-GB" sz="1000" b="1" u="sng" dirty="0" smtClean="0">
                <a:latin typeface="+mj-lt"/>
              </a:rPr>
              <a:t>Phagocytosis</a:t>
            </a:r>
            <a:r>
              <a:rPr lang="en-GB" sz="1000" dirty="0" smtClean="0">
                <a:latin typeface="+mj-lt"/>
              </a:rPr>
              <a:t>. This is the </a:t>
            </a:r>
            <a:r>
              <a:rPr lang="en-GB" sz="1000" i="1" dirty="0" smtClean="0">
                <a:latin typeface="+mj-lt"/>
              </a:rPr>
              <a:t>engulfing</a:t>
            </a:r>
            <a:r>
              <a:rPr lang="en-GB" sz="1000" dirty="0" smtClean="0">
                <a:latin typeface="+mj-lt"/>
              </a:rPr>
              <a:t> and </a:t>
            </a:r>
            <a:r>
              <a:rPr lang="en-GB" sz="1000" i="1" dirty="0" smtClean="0">
                <a:latin typeface="+mj-lt"/>
              </a:rPr>
              <a:t>digesting</a:t>
            </a:r>
            <a:r>
              <a:rPr lang="en-GB" sz="1000" dirty="0" smtClean="0">
                <a:latin typeface="+mj-lt"/>
              </a:rPr>
              <a:t> of pathogens </a:t>
            </a:r>
          </a:p>
          <a:p>
            <a:pPr algn="l"/>
            <a:r>
              <a:rPr lang="en-GB" sz="1000" dirty="0" smtClean="0">
                <a:latin typeface="+mj-lt"/>
              </a:rPr>
              <a:t>      by white blood cells, destroying the pathogens. </a:t>
            </a:r>
          </a:p>
          <a:p>
            <a:pPr marL="171450" indent="-171450" algn="l">
              <a:buFont typeface="Wingdings" panose="05000000000000000000" pitchFamily="2" charset="2"/>
              <a:buChar char="v"/>
            </a:pPr>
            <a:r>
              <a:rPr lang="en-GB" sz="1000" b="1" u="sng" dirty="0" smtClean="0">
                <a:latin typeface="+mj-lt"/>
              </a:rPr>
              <a:t>Antibody production</a:t>
            </a:r>
            <a:r>
              <a:rPr lang="en-GB" sz="1000" dirty="0" smtClean="0">
                <a:latin typeface="+mj-lt"/>
              </a:rPr>
              <a:t>. White blood cells produce chemicals </a:t>
            </a:r>
          </a:p>
          <a:p>
            <a:pPr algn="l"/>
            <a:r>
              <a:rPr lang="en-GB" sz="1000" dirty="0">
                <a:latin typeface="+mj-lt"/>
              </a:rPr>
              <a:t> </a:t>
            </a:r>
            <a:r>
              <a:rPr lang="en-GB" sz="1000" dirty="0" smtClean="0">
                <a:latin typeface="+mj-lt"/>
              </a:rPr>
              <a:t>     called antibodies that bind to pathogens and destroy them. </a:t>
            </a:r>
          </a:p>
          <a:p>
            <a:pPr algn="l"/>
            <a:r>
              <a:rPr lang="en-GB" sz="1000" dirty="0">
                <a:latin typeface="+mj-lt"/>
              </a:rPr>
              <a:t> </a:t>
            </a:r>
            <a:r>
              <a:rPr lang="en-GB" sz="1000" dirty="0" smtClean="0">
                <a:latin typeface="+mj-lt"/>
              </a:rPr>
              <a:t>    These are </a:t>
            </a:r>
            <a:r>
              <a:rPr lang="en-GB" sz="1000" i="1" dirty="0" smtClean="0">
                <a:latin typeface="+mj-lt"/>
              </a:rPr>
              <a:t>specific</a:t>
            </a:r>
            <a:r>
              <a:rPr lang="en-GB" sz="1000" dirty="0" smtClean="0">
                <a:latin typeface="+mj-lt"/>
              </a:rPr>
              <a:t>, meaning only one particular antibody type </a:t>
            </a:r>
          </a:p>
          <a:p>
            <a:pPr algn="l"/>
            <a:r>
              <a:rPr lang="en-GB" sz="1000" dirty="0">
                <a:latin typeface="+mj-lt"/>
              </a:rPr>
              <a:t> </a:t>
            </a:r>
            <a:r>
              <a:rPr lang="en-GB" sz="1000" dirty="0" smtClean="0">
                <a:latin typeface="+mj-lt"/>
              </a:rPr>
              <a:t>     will bind to one particular  pathogen. </a:t>
            </a:r>
          </a:p>
          <a:p>
            <a:pPr marL="171450" indent="-171450" algn="l">
              <a:buFont typeface="Wingdings" panose="05000000000000000000" pitchFamily="2" charset="2"/>
              <a:buChar char="v"/>
            </a:pPr>
            <a:r>
              <a:rPr lang="en-GB" sz="1000" b="1" u="sng" dirty="0" smtClean="0">
                <a:latin typeface="+mj-lt"/>
              </a:rPr>
              <a:t>Antitoxin production</a:t>
            </a:r>
            <a:r>
              <a:rPr lang="en-GB" sz="1000" dirty="0" smtClean="0">
                <a:latin typeface="+mj-lt"/>
              </a:rPr>
              <a:t>. Some pathogens, especially bacteria, </a:t>
            </a:r>
          </a:p>
          <a:p>
            <a:pPr algn="l"/>
            <a:r>
              <a:rPr lang="en-GB" sz="1000" dirty="0">
                <a:latin typeface="+mj-lt"/>
              </a:rPr>
              <a:t> </a:t>
            </a:r>
            <a:r>
              <a:rPr lang="en-GB" sz="1000" dirty="0" smtClean="0">
                <a:latin typeface="+mj-lt"/>
              </a:rPr>
              <a:t>      produce poisonous toxins. These are neutralised by antitoxins </a:t>
            </a:r>
          </a:p>
          <a:p>
            <a:pPr algn="l"/>
            <a:r>
              <a:rPr lang="en-GB" sz="1000" dirty="0">
                <a:latin typeface="+mj-lt"/>
              </a:rPr>
              <a:t> </a:t>
            </a:r>
            <a:r>
              <a:rPr lang="en-GB" sz="1000" dirty="0" smtClean="0">
                <a:latin typeface="+mj-lt"/>
              </a:rPr>
              <a:t>       – another sort of chemical produced by white blood cells. </a:t>
            </a:r>
          </a:p>
          <a:p>
            <a:pPr algn="l"/>
            <a:r>
              <a:rPr lang="en-GB" sz="1000" dirty="0">
                <a:latin typeface="+mj-lt"/>
              </a:rPr>
              <a:t> </a:t>
            </a:r>
            <a:r>
              <a:rPr lang="en-GB" sz="1000" dirty="0" smtClean="0">
                <a:latin typeface="+mj-lt"/>
              </a:rPr>
              <a:t>      Again, antitoxins are specific to specific toxins. </a:t>
            </a:r>
          </a:p>
        </p:txBody>
      </p:sp>
      <p:sp>
        <p:nvSpPr>
          <p:cNvPr id="27" name="Title 1"/>
          <p:cNvSpPr txBox="1">
            <a:spLocks/>
          </p:cNvSpPr>
          <p:nvPr/>
        </p:nvSpPr>
        <p:spPr>
          <a:xfrm>
            <a:off x="5457056" y="2708920"/>
            <a:ext cx="4320480" cy="352839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Vaccination </a:t>
            </a:r>
          </a:p>
          <a:p>
            <a:pPr algn="l"/>
            <a:endParaRPr lang="en-GB" sz="1000" u="sng" dirty="0" smtClean="0">
              <a:latin typeface="+mj-lt"/>
            </a:endParaRPr>
          </a:p>
          <a:p>
            <a:pPr algn="l"/>
            <a:r>
              <a:rPr lang="en-GB" sz="1000" dirty="0" smtClean="0">
                <a:latin typeface="+mj-lt"/>
              </a:rPr>
              <a:t>Vaccination is great on two fronts: it stops the vaccinated individual from getting ill </a:t>
            </a:r>
            <a:r>
              <a:rPr lang="en-GB" sz="1000" u="sng" dirty="0" smtClean="0">
                <a:latin typeface="+mj-lt"/>
              </a:rPr>
              <a:t>AND</a:t>
            </a:r>
            <a:r>
              <a:rPr lang="en-GB" sz="1000" dirty="0" smtClean="0">
                <a:latin typeface="+mj-lt"/>
              </a:rPr>
              <a:t> it helps prevent the spread of communicable diseases. If a large proportion of the population is vaccinated, it is very unlikely that an </a:t>
            </a:r>
            <a:r>
              <a:rPr lang="en-GB" sz="1000" i="1" dirty="0" smtClean="0">
                <a:latin typeface="+mj-lt"/>
              </a:rPr>
              <a:t>unvaccinated</a:t>
            </a:r>
            <a:r>
              <a:rPr lang="en-GB" sz="1000" dirty="0">
                <a:latin typeface="+mj-lt"/>
              </a:rPr>
              <a:t> </a:t>
            </a:r>
            <a:r>
              <a:rPr lang="en-GB" sz="1000" dirty="0" smtClean="0">
                <a:latin typeface="+mj-lt"/>
              </a:rPr>
              <a:t>person would be exposed to the pathogen, so everyone is protected. </a:t>
            </a:r>
            <a:endParaRPr lang="en-GB" sz="1000" b="1" dirty="0"/>
          </a:p>
          <a:p>
            <a:pPr algn="l"/>
            <a:endParaRPr lang="en-GB" sz="1000" dirty="0" smtClean="0">
              <a:latin typeface="+mj-lt"/>
            </a:endParaRPr>
          </a:p>
          <a:p>
            <a:pPr marL="228600" indent="-228600" algn="l">
              <a:buFont typeface="+mj-lt"/>
              <a:buAutoNum type="arabicPeriod"/>
            </a:pPr>
            <a:r>
              <a:rPr lang="en-GB" sz="1000" dirty="0"/>
              <a:t>A vaccine contains a </a:t>
            </a:r>
            <a:r>
              <a:rPr lang="en-GB" sz="1000" dirty="0" smtClean="0"/>
              <a:t>small quantity of a </a:t>
            </a:r>
            <a:r>
              <a:rPr lang="en-GB" sz="1000" b="1" dirty="0" smtClean="0"/>
              <a:t>dead </a:t>
            </a:r>
            <a:r>
              <a:rPr lang="en-GB" sz="1000" b="1" dirty="0"/>
              <a:t>or </a:t>
            </a:r>
            <a:r>
              <a:rPr lang="en-GB" sz="1000" b="1" dirty="0" smtClean="0"/>
              <a:t>inactive </a:t>
            </a:r>
            <a:r>
              <a:rPr lang="en-GB" sz="1000" dirty="0" smtClean="0"/>
              <a:t>form </a:t>
            </a:r>
            <a:r>
              <a:rPr lang="en-GB" sz="1000" dirty="0"/>
              <a:t>of a </a:t>
            </a:r>
            <a:r>
              <a:rPr lang="en-GB" sz="1000" b="1" dirty="0"/>
              <a:t>pathogen</a:t>
            </a:r>
            <a:r>
              <a:rPr lang="en-GB" sz="1000" dirty="0"/>
              <a:t> (usually a virus, such as the measles virus – see graph). </a:t>
            </a:r>
          </a:p>
          <a:p>
            <a:pPr marL="228600" indent="-228600" algn="l">
              <a:buFont typeface="+mj-lt"/>
              <a:buAutoNum type="arabicPeriod"/>
            </a:pPr>
            <a:r>
              <a:rPr lang="en-GB" sz="1000" dirty="0"/>
              <a:t>Delivering a vaccine </a:t>
            </a:r>
            <a:r>
              <a:rPr lang="en-GB" sz="1000" dirty="0" smtClean="0"/>
              <a:t>stimulates a </a:t>
            </a:r>
            <a:r>
              <a:rPr lang="en-GB" sz="1000" b="1" dirty="0"/>
              <a:t>primary</a:t>
            </a:r>
            <a:r>
              <a:rPr lang="en-GB" sz="1000" dirty="0"/>
              <a:t> immune response. White blood cells produce antibodies to destroy the </a:t>
            </a:r>
            <a:r>
              <a:rPr lang="en-GB" sz="1000" dirty="0" smtClean="0"/>
              <a:t>pathogen, but this is slow. </a:t>
            </a:r>
            <a:endParaRPr lang="en-GB" sz="1000" dirty="0"/>
          </a:p>
          <a:p>
            <a:pPr marL="1252538" algn="l">
              <a:buFont typeface="+mj-lt"/>
              <a:buAutoNum type="arabicPeriod"/>
            </a:pPr>
            <a:r>
              <a:rPr lang="en-GB" sz="1000" dirty="0"/>
              <a:t>Specialised white blood cells (memory cells) remain in the blood afterwards. </a:t>
            </a:r>
          </a:p>
          <a:p>
            <a:pPr marL="1252538" algn="l">
              <a:buFont typeface="+mj-lt"/>
              <a:buAutoNum type="arabicPeriod"/>
            </a:pPr>
            <a:r>
              <a:rPr lang="en-GB" sz="1000" dirty="0"/>
              <a:t>This means that if an infection by the real pathogen takes place in the future, there is a </a:t>
            </a:r>
            <a:r>
              <a:rPr lang="en-GB" sz="1000" b="1" dirty="0"/>
              <a:t>secondary</a:t>
            </a:r>
            <a:r>
              <a:rPr lang="en-GB" sz="1000" dirty="0"/>
              <a:t> immune </a:t>
            </a:r>
            <a:r>
              <a:rPr lang="en-GB" sz="1000" dirty="0" smtClean="0"/>
              <a:t>response by the white blood cells, which is </a:t>
            </a:r>
            <a:r>
              <a:rPr lang="en-GB" sz="1000" i="1" dirty="0" smtClean="0"/>
              <a:t>quicker</a:t>
            </a:r>
            <a:r>
              <a:rPr lang="en-GB" sz="1000" dirty="0" smtClean="0"/>
              <a:t> than the primary immune response.  </a:t>
            </a:r>
            <a:endParaRPr lang="en-GB" sz="1000" dirty="0"/>
          </a:p>
          <a:p>
            <a:pPr marL="1252538" algn="l">
              <a:buFont typeface="+mj-lt"/>
              <a:buAutoNum type="arabicPeriod"/>
            </a:pPr>
            <a:r>
              <a:rPr lang="en-GB" sz="1000" dirty="0"/>
              <a:t>The secondary immune response starts faster (see graph), involves the production of far more antibodies (a </a:t>
            </a:r>
            <a:r>
              <a:rPr lang="en-GB" sz="1000" i="1" dirty="0"/>
              <a:t>stronger</a:t>
            </a:r>
            <a:r>
              <a:rPr lang="en-GB" sz="1000" dirty="0"/>
              <a:t> response) and the level of antibodies stays higher for longer. </a:t>
            </a:r>
          </a:p>
          <a:p>
            <a:pPr marL="1252538" algn="l">
              <a:buFont typeface="+mj-lt"/>
              <a:buAutoNum type="arabicPeriod"/>
            </a:pPr>
            <a:r>
              <a:rPr lang="en-GB" sz="1000" dirty="0"/>
              <a:t>This means the pathogen is destroyed before you even realise you are ill. </a:t>
            </a:r>
          </a:p>
          <a:p>
            <a:pPr marL="1252538" algn="l"/>
            <a:endParaRPr lang="en-GB" sz="1000" dirty="0">
              <a:latin typeface="+mj-lt"/>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8864" y="4542517"/>
            <a:ext cx="2955033" cy="21988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98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13: How do Organisms get Sick?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16200004"/>
              </p:ext>
            </p:extLst>
          </p:nvPr>
        </p:nvGraphicFramePr>
        <p:xfrm>
          <a:off x="5457056" y="116632"/>
          <a:ext cx="4310112" cy="345795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Drug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Any chemical that causes chemical changes in the body. Most drugs are medical – used</a:t>
                      </a:r>
                      <a:r>
                        <a:rPr lang="en-GB" sz="1000" baseline="0" dirty="0" smtClean="0"/>
                        <a:t> to treat disease.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Antibiotic</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drug that treats bacterial disease by killing pathogenic</a:t>
                      </a:r>
                      <a:r>
                        <a:rPr lang="en-GB" sz="1000" baseline="0" dirty="0" smtClean="0"/>
                        <a:t> bacteria.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Antiretroviral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drug that </a:t>
                      </a:r>
                      <a:r>
                        <a:rPr lang="en-GB" sz="1000" i="1" dirty="0" smtClean="0"/>
                        <a:t>can</a:t>
                      </a:r>
                      <a:r>
                        <a:rPr lang="en-GB" sz="1000" i="0" dirty="0" smtClean="0"/>
                        <a:t> kill viruses: these</a:t>
                      </a:r>
                      <a:r>
                        <a:rPr lang="en-GB" sz="1000" i="0" baseline="0" dirty="0" smtClean="0"/>
                        <a:t> are used to treat infection by HIV.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Painkiller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Drug that only treats</a:t>
                      </a:r>
                      <a:r>
                        <a:rPr lang="en-GB" sz="1000" baseline="0" dirty="0" smtClean="0"/>
                        <a:t> the symptoms of disease, rather than killing pathogens.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Symptoms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Problems with the body arising from disease and indicating that there is a disease. E.g. coughing, headaches, vomiting.</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Toxicity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From ‘toxic’, toxicity</a:t>
                      </a:r>
                      <a:r>
                        <a:rPr lang="en-GB" sz="1000" baseline="0" dirty="0" smtClean="0"/>
                        <a:t> means how harmful a drug is to healthy body tissues.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Efficacy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How well a drug actually treats the disease it is designed to treat.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Dose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How much of</a:t>
                      </a:r>
                      <a:r>
                        <a:rPr lang="en-GB" sz="1000" baseline="0" dirty="0" smtClean="0"/>
                        <a:t> a drug is given to a patient, and how many times a day and so 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432048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Treating disease with drugs</a:t>
            </a:r>
          </a:p>
          <a:p>
            <a:pPr algn="l"/>
            <a:endParaRPr lang="en-GB" sz="1000" u="sng" dirty="0" smtClean="0">
              <a:latin typeface="+mj-lt"/>
            </a:endParaRPr>
          </a:p>
          <a:p>
            <a:pPr algn="l"/>
            <a:r>
              <a:rPr lang="en-GB" sz="1000" dirty="0" smtClean="0">
                <a:latin typeface="+mj-lt"/>
              </a:rPr>
              <a:t>Despite our non-specific defences and our immune systems, we still get sick due to communicable diseases. Fortunately, we’ve developed a huge range of drugs to treat diseases. (Drugs and medicines are synonymous; we can also say ‘medical drugs’ to mean those that treat disease rather than drugs taken for recreation.)</a:t>
            </a:r>
          </a:p>
          <a:p>
            <a:pPr algn="l"/>
            <a:endParaRPr lang="en-GB" sz="1000" dirty="0">
              <a:latin typeface="+mj-lt"/>
            </a:endParaRPr>
          </a:p>
          <a:p>
            <a:pPr algn="l"/>
            <a:r>
              <a:rPr lang="en-GB" sz="1000" b="1" i="1" u="sng" dirty="0" smtClean="0">
                <a:latin typeface="+mj-lt"/>
              </a:rPr>
              <a:t>Antibiotics</a:t>
            </a:r>
          </a:p>
          <a:p>
            <a:pPr algn="l"/>
            <a:endParaRPr lang="en-GB" sz="1000" b="1" dirty="0">
              <a:latin typeface="+mj-lt"/>
            </a:endParaRPr>
          </a:p>
          <a:p>
            <a:pPr algn="l"/>
            <a:r>
              <a:rPr lang="en-GB" sz="1000" dirty="0" smtClean="0">
                <a:latin typeface="+mj-lt"/>
              </a:rPr>
              <a:t>Antibiotics have only been produced since the 1940s, but they have changed the world in that time. The first antibiotic was discovered (not made – it was produced by a fungus!) by Alexander Fleming. He found that a fungus called </a:t>
            </a:r>
            <a:r>
              <a:rPr lang="en-GB" sz="1000" i="1" dirty="0" err="1" smtClean="0">
                <a:latin typeface="+mj-lt"/>
              </a:rPr>
              <a:t>Penicillium</a:t>
            </a:r>
            <a:r>
              <a:rPr lang="en-GB" sz="1000" dirty="0" smtClean="0">
                <a:latin typeface="+mj-lt"/>
              </a:rPr>
              <a:t> worked to kill bacteria he was growing in an agar plate. Named for the fungus that produced the chemical, this was the first antibiotic: penicillin. It is still used today. </a:t>
            </a:r>
          </a:p>
          <a:p>
            <a:pPr algn="l"/>
            <a:endParaRPr lang="en-GB" sz="1000" dirty="0">
              <a:latin typeface="+mj-lt"/>
            </a:endParaRPr>
          </a:p>
          <a:p>
            <a:pPr algn="l"/>
            <a:r>
              <a:rPr lang="en-GB" sz="1000" dirty="0" smtClean="0">
                <a:latin typeface="+mj-lt"/>
              </a:rPr>
              <a:t>Antibiotics treat </a:t>
            </a:r>
            <a:r>
              <a:rPr lang="en-GB" sz="1000" b="1" dirty="0" smtClean="0">
                <a:latin typeface="+mj-lt"/>
              </a:rPr>
              <a:t>bacterial</a:t>
            </a:r>
            <a:r>
              <a:rPr lang="en-GB" sz="1000" dirty="0" smtClean="0">
                <a:latin typeface="+mj-lt"/>
              </a:rPr>
              <a:t> diseases </a:t>
            </a:r>
            <a:r>
              <a:rPr lang="en-GB" sz="1000" b="1" dirty="0" smtClean="0">
                <a:latin typeface="+mj-lt"/>
              </a:rPr>
              <a:t>only</a:t>
            </a:r>
            <a:r>
              <a:rPr lang="en-GB" sz="1000" dirty="0" smtClean="0">
                <a:latin typeface="+mj-lt"/>
              </a:rPr>
              <a:t>, because they kill pathogenic bacteria in the body. In this way, they can cure bacterial diseases. Antibiotics are </a:t>
            </a:r>
            <a:r>
              <a:rPr lang="en-GB" sz="1000" i="1" dirty="0" smtClean="0">
                <a:latin typeface="+mj-lt"/>
              </a:rPr>
              <a:t>specific</a:t>
            </a:r>
            <a:r>
              <a:rPr lang="en-GB" sz="1000" dirty="0" smtClean="0">
                <a:latin typeface="+mj-lt"/>
              </a:rPr>
              <a:t> – so you need to use the right antibiotic to kill the particular bacteria that has infected you. So, antibiotics have saved millions of lives, by successfully treating people with bacterial infections. However, a big issue with the use of antibiotics is that many strains (types) of </a:t>
            </a:r>
            <a:r>
              <a:rPr lang="en-GB" sz="1000" b="1" dirty="0" smtClean="0">
                <a:latin typeface="+mj-lt"/>
              </a:rPr>
              <a:t>resistant bacteria</a:t>
            </a:r>
            <a:r>
              <a:rPr lang="en-GB" sz="1000" dirty="0" smtClean="0">
                <a:latin typeface="+mj-lt"/>
              </a:rPr>
              <a:t> have emerged (more on this in topic 16). </a:t>
            </a:r>
          </a:p>
          <a:p>
            <a:pPr algn="l"/>
            <a:endParaRPr lang="en-GB" sz="1000" dirty="0">
              <a:latin typeface="+mj-lt"/>
            </a:endParaRPr>
          </a:p>
          <a:p>
            <a:pPr algn="l"/>
            <a:r>
              <a:rPr lang="en-GB" sz="1000" dirty="0" smtClean="0">
                <a:latin typeface="+mj-lt"/>
              </a:rPr>
              <a:t>Antibiotics CANNOT kill viruses, so </a:t>
            </a:r>
            <a:r>
              <a:rPr lang="en-GB" sz="1000" u="sng" dirty="0" smtClean="0">
                <a:latin typeface="+mj-lt"/>
              </a:rPr>
              <a:t>cannot</a:t>
            </a:r>
            <a:r>
              <a:rPr lang="en-GB" sz="1000" dirty="0" smtClean="0">
                <a:latin typeface="+mj-lt"/>
              </a:rPr>
              <a:t> treat viral diseases. Since viruses live </a:t>
            </a:r>
            <a:r>
              <a:rPr lang="en-GB" sz="1000" i="1" dirty="0" smtClean="0">
                <a:latin typeface="+mj-lt"/>
              </a:rPr>
              <a:t>inside</a:t>
            </a:r>
            <a:r>
              <a:rPr lang="en-GB" sz="1000" dirty="0" smtClean="0">
                <a:latin typeface="+mj-lt"/>
              </a:rPr>
              <a:t> host cells, it is very difficult to kill viruses without also damaging the body tissues they live in. </a:t>
            </a:r>
          </a:p>
          <a:p>
            <a:pPr algn="l"/>
            <a:endParaRPr lang="en-GB" sz="1000" dirty="0">
              <a:latin typeface="+mj-lt"/>
            </a:endParaRPr>
          </a:p>
          <a:p>
            <a:pPr algn="l"/>
            <a:r>
              <a:rPr lang="en-GB" sz="1000" b="1" i="1" u="sng" dirty="0" smtClean="0">
                <a:latin typeface="+mj-lt"/>
              </a:rPr>
              <a:t>Painkillers</a:t>
            </a:r>
          </a:p>
          <a:p>
            <a:pPr algn="l"/>
            <a:endParaRPr lang="en-GB" sz="1000" b="1" i="1" u="sng" dirty="0">
              <a:latin typeface="+mj-lt"/>
            </a:endParaRPr>
          </a:p>
          <a:p>
            <a:pPr algn="l"/>
            <a:r>
              <a:rPr lang="en-GB" sz="1000" dirty="0" smtClean="0">
                <a:latin typeface="+mj-lt"/>
              </a:rPr>
              <a:t>Painkillers are examples of medical drugs that treat the </a:t>
            </a:r>
            <a:r>
              <a:rPr lang="en-GB" sz="1000" b="1" dirty="0" smtClean="0">
                <a:latin typeface="+mj-lt"/>
              </a:rPr>
              <a:t>symptoms</a:t>
            </a:r>
            <a:r>
              <a:rPr lang="en-GB" sz="1000" dirty="0" smtClean="0">
                <a:latin typeface="+mj-lt"/>
              </a:rPr>
              <a:t> of disease, without actually getting to the cause and killing the pathogens. An example is </a:t>
            </a:r>
            <a:r>
              <a:rPr lang="en-GB" sz="1000" b="1" dirty="0" smtClean="0">
                <a:latin typeface="+mj-lt"/>
              </a:rPr>
              <a:t>aspirin</a:t>
            </a:r>
            <a:r>
              <a:rPr lang="en-GB" sz="1000" dirty="0" smtClean="0">
                <a:latin typeface="+mj-lt"/>
              </a:rPr>
              <a:t>, a painkiller that was first extracted from the bark of </a:t>
            </a:r>
            <a:r>
              <a:rPr lang="en-GB" sz="1000" u="sng" dirty="0" smtClean="0">
                <a:latin typeface="+mj-lt"/>
              </a:rPr>
              <a:t>willow trees</a:t>
            </a:r>
            <a:r>
              <a:rPr lang="en-GB" sz="1000" dirty="0" smtClean="0">
                <a:latin typeface="+mj-lt"/>
              </a:rPr>
              <a:t>. </a:t>
            </a:r>
          </a:p>
        </p:txBody>
      </p:sp>
      <p:sp>
        <p:nvSpPr>
          <p:cNvPr id="27" name="Title 1"/>
          <p:cNvSpPr txBox="1">
            <a:spLocks/>
          </p:cNvSpPr>
          <p:nvPr/>
        </p:nvSpPr>
        <p:spPr>
          <a:xfrm>
            <a:off x="5457056" y="3645024"/>
            <a:ext cx="4320480" cy="309634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Development and testing of new drugs</a:t>
            </a:r>
          </a:p>
          <a:p>
            <a:pPr algn="l"/>
            <a:endParaRPr lang="en-GB" sz="1000" u="sng" dirty="0" smtClean="0">
              <a:latin typeface="+mj-lt"/>
            </a:endParaRPr>
          </a:p>
          <a:p>
            <a:pPr algn="l"/>
            <a:r>
              <a:rPr lang="en-GB" sz="1000" dirty="0" smtClean="0">
                <a:latin typeface="+mj-lt"/>
              </a:rPr>
              <a:t>New chemicals, potential medical drugs, are tested to find out if they are </a:t>
            </a:r>
            <a:r>
              <a:rPr lang="en-GB" sz="1000" b="1" dirty="0" smtClean="0">
                <a:latin typeface="+mj-lt"/>
              </a:rPr>
              <a:t>safe</a:t>
            </a:r>
            <a:r>
              <a:rPr lang="en-GB" sz="1000" dirty="0" smtClean="0">
                <a:latin typeface="+mj-lt"/>
              </a:rPr>
              <a:t> and </a:t>
            </a:r>
            <a:r>
              <a:rPr lang="en-GB" sz="1000" b="1" dirty="0" smtClean="0">
                <a:latin typeface="+mj-lt"/>
              </a:rPr>
              <a:t>effective</a:t>
            </a:r>
            <a:r>
              <a:rPr lang="en-GB" sz="1000" dirty="0" smtClean="0">
                <a:latin typeface="+mj-lt"/>
              </a:rPr>
              <a:t> (they actually treat the disease they are supposed to!). There are many stages to this testing. We refer to the part before giving the drug to humans as ‘</a:t>
            </a:r>
            <a:r>
              <a:rPr lang="en-GB" sz="1000" u="sng" dirty="0" smtClean="0">
                <a:latin typeface="+mj-lt"/>
              </a:rPr>
              <a:t>preclinical testing</a:t>
            </a:r>
            <a:r>
              <a:rPr lang="en-GB" sz="1000" dirty="0" smtClean="0">
                <a:latin typeface="+mj-lt"/>
              </a:rPr>
              <a:t>’ and to the stages where humans received the drugs as ‘ </a:t>
            </a:r>
            <a:r>
              <a:rPr lang="en-GB" sz="1000" u="sng" dirty="0" smtClean="0">
                <a:latin typeface="+mj-lt"/>
              </a:rPr>
              <a:t>clinical trials</a:t>
            </a:r>
            <a:r>
              <a:rPr lang="en-GB" sz="1000" dirty="0" smtClean="0">
                <a:latin typeface="+mj-lt"/>
              </a:rPr>
              <a:t>’. Together, these stages tell us about the drug </a:t>
            </a:r>
            <a:r>
              <a:rPr lang="en-GB" sz="1000" b="1" dirty="0" smtClean="0">
                <a:latin typeface="+mj-lt"/>
              </a:rPr>
              <a:t>toxicity, efficacy </a:t>
            </a:r>
            <a:r>
              <a:rPr lang="en-GB" sz="1000" dirty="0" smtClean="0">
                <a:latin typeface="+mj-lt"/>
              </a:rPr>
              <a:t>and information about the </a:t>
            </a:r>
            <a:r>
              <a:rPr lang="en-GB" sz="1000" b="1" dirty="0" smtClean="0">
                <a:latin typeface="+mj-lt"/>
              </a:rPr>
              <a:t>dose</a:t>
            </a:r>
            <a:r>
              <a:rPr lang="en-GB" sz="1000" dirty="0" smtClean="0">
                <a:latin typeface="+mj-lt"/>
              </a:rPr>
              <a:t> that should be given.  Here’s the sequence: </a:t>
            </a:r>
          </a:p>
          <a:p>
            <a:pPr algn="l"/>
            <a:endParaRPr lang="en-GB" sz="1000" dirty="0">
              <a:latin typeface="+mj-lt"/>
            </a:endParaRPr>
          </a:p>
          <a:p>
            <a:pPr marL="228600" indent="-228600" algn="l">
              <a:buFont typeface="+mj-lt"/>
              <a:buAutoNum type="arabicPeriod"/>
            </a:pPr>
            <a:r>
              <a:rPr lang="en-GB" sz="1000" b="1" dirty="0" smtClean="0">
                <a:latin typeface="+mj-lt"/>
              </a:rPr>
              <a:t>Preclinical testing </a:t>
            </a:r>
            <a:r>
              <a:rPr lang="en-GB" sz="1000" dirty="0" smtClean="0">
                <a:latin typeface="+mj-lt"/>
              </a:rPr>
              <a:t>is in a lab. The drug is tested on cells and tissues grown for drug testing, and on animals like rats bred for drug testing. This checks that the drug is not toxic, and can give information about efficacy too. </a:t>
            </a:r>
          </a:p>
          <a:p>
            <a:pPr marL="228600" indent="-228600" algn="l">
              <a:buFont typeface="+mj-lt"/>
              <a:buAutoNum type="arabicPeriod"/>
            </a:pPr>
            <a:r>
              <a:rPr lang="en-GB" sz="1000" b="1" dirty="0" smtClean="0">
                <a:latin typeface="+mj-lt"/>
              </a:rPr>
              <a:t>Clinical trials </a:t>
            </a:r>
            <a:r>
              <a:rPr lang="en-GB" sz="1000" dirty="0" smtClean="0">
                <a:latin typeface="+mj-lt"/>
              </a:rPr>
              <a:t>are tests on humans. First, new drugs are given in very low doses to healthy volunteers, to check that they are not toxic and don’t cause major side effects. </a:t>
            </a:r>
          </a:p>
          <a:p>
            <a:pPr marL="228600" indent="-228600" algn="l">
              <a:buFont typeface="+mj-lt"/>
              <a:buAutoNum type="arabicPeriod"/>
            </a:pPr>
            <a:r>
              <a:rPr lang="en-GB" sz="1000" dirty="0" smtClean="0">
                <a:latin typeface="+mj-lt"/>
              </a:rPr>
              <a:t>If the drug is safe, clinical trials using people with the disease take place. These trials test how well the drug works for the disease, and identifies the optimum dose. </a:t>
            </a:r>
          </a:p>
          <a:p>
            <a:pPr algn="l"/>
            <a:r>
              <a:rPr lang="en-GB" sz="1000" dirty="0" smtClean="0">
                <a:latin typeface="+mj-lt"/>
              </a:rPr>
              <a:t>In any clinical trial, </a:t>
            </a:r>
            <a:r>
              <a:rPr lang="en-GB" sz="1000" b="1" dirty="0" smtClean="0">
                <a:latin typeface="+mj-lt"/>
              </a:rPr>
              <a:t>double blind </a:t>
            </a:r>
            <a:r>
              <a:rPr lang="en-GB" sz="1000" dirty="0" smtClean="0">
                <a:latin typeface="+mj-lt"/>
              </a:rPr>
              <a:t>testing is often used. Some patients are given a </a:t>
            </a:r>
            <a:r>
              <a:rPr lang="en-GB" sz="1000" b="1" dirty="0" smtClean="0">
                <a:latin typeface="+mj-lt"/>
              </a:rPr>
              <a:t>placebo</a:t>
            </a:r>
            <a:r>
              <a:rPr lang="en-GB" sz="1000" dirty="0" smtClean="0">
                <a:latin typeface="+mj-lt"/>
              </a:rPr>
              <a:t> (fake version of the drug), and neither scientist/doctor or patient know who has the placebo and who has the real drug until afterwards. This ensures that effects due to people’s expectations can be ruled out.  </a:t>
            </a:r>
            <a:endParaRPr lang="en-GB" sz="1000" dirty="0">
              <a:latin typeface="+mj-lt"/>
            </a:endParaRPr>
          </a:p>
        </p:txBody>
      </p:sp>
      <p:sp>
        <p:nvSpPr>
          <p:cNvPr id="7" name="Title 1"/>
          <p:cNvSpPr txBox="1">
            <a:spLocks/>
          </p:cNvSpPr>
          <p:nvPr/>
        </p:nvSpPr>
        <p:spPr>
          <a:xfrm>
            <a:off x="128464" y="5309592"/>
            <a:ext cx="5184576" cy="143177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Discovering new drugs</a:t>
            </a:r>
          </a:p>
          <a:p>
            <a:pPr algn="l"/>
            <a:endParaRPr lang="en-GB" sz="1000" u="sng" dirty="0" smtClean="0">
              <a:latin typeface="+mj-lt"/>
            </a:endParaRPr>
          </a:p>
          <a:p>
            <a:pPr algn="l"/>
            <a:r>
              <a:rPr lang="en-GB" sz="1000" dirty="0" smtClean="0">
                <a:latin typeface="+mj-lt"/>
              </a:rPr>
              <a:t>There is a constant demand for new drugs – for better treatments, to treat diseases without any current cures, and to deal with antibiotic resistance. Chemicals that </a:t>
            </a:r>
            <a:r>
              <a:rPr lang="en-GB" sz="1000" i="1" dirty="0" smtClean="0">
                <a:latin typeface="+mj-lt"/>
              </a:rPr>
              <a:t>might</a:t>
            </a:r>
            <a:r>
              <a:rPr lang="en-GB" sz="1000" dirty="0">
                <a:latin typeface="+mj-lt"/>
              </a:rPr>
              <a:t> </a:t>
            </a:r>
            <a:r>
              <a:rPr lang="en-GB" sz="1000" dirty="0" smtClean="0">
                <a:latin typeface="+mj-lt"/>
              </a:rPr>
              <a:t>work as effective drugs are constantly being discovered or synthesised in labs. Many drugs were discovered in living organisms: e.g. the heart drug </a:t>
            </a:r>
            <a:r>
              <a:rPr lang="en-GB" sz="1000" b="1" dirty="0" smtClean="0">
                <a:latin typeface="+mj-lt"/>
              </a:rPr>
              <a:t>digitalis</a:t>
            </a:r>
            <a:r>
              <a:rPr lang="en-GB" sz="1000" dirty="0" smtClean="0">
                <a:latin typeface="+mj-lt"/>
              </a:rPr>
              <a:t> originates from </a:t>
            </a:r>
            <a:r>
              <a:rPr lang="en-GB" sz="1000" b="1" dirty="0" smtClean="0">
                <a:latin typeface="+mj-lt"/>
              </a:rPr>
              <a:t>foxgloves</a:t>
            </a:r>
            <a:r>
              <a:rPr lang="en-GB" sz="1000" dirty="0" smtClean="0">
                <a:latin typeface="+mj-lt"/>
              </a:rPr>
              <a:t>. There are other examples above. However, any of these newly discovered/made chemicals must be thoroughly tested before they can be used in humans. </a:t>
            </a:r>
          </a:p>
        </p:txBody>
      </p:sp>
    </p:spTree>
    <p:extLst>
      <p:ext uri="{BB962C8B-B14F-4D97-AF65-F5344CB8AC3E}">
        <p14:creationId xmlns:p14="http://schemas.microsoft.com/office/powerpoint/2010/main" val="422906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14: Nuclear Physics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22875500"/>
              </p:ext>
            </p:extLst>
          </p:nvPr>
        </p:nvGraphicFramePr>
        <p:xfrm>
          <a:off x="5457056" y="116632"/>
          <a:ext cx="4310112" cy="2025392"/>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Isotopes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Isotopes of an element have the same number of protons but different numbers of neutrons</a:t>
                      </a:r>
                      <a:r>
                        <a:rPr lang="en-GB" sz="1000" b="0" baseline="0" dirty="0" smtClean="0"/>
                        <a:t> in the nucleus.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Energy</a:t>
                      </a:r>
                      <a:r>
                        <a:rPr lang="en-GB" sz="1000" baseline="0" dirty="0" smtClean="0"/>
                        <a:t> level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other name for electron ‘shells’. Each energy level is a specific distance from</a:t>
                      </a:r>
                      <a:r>
                        <a:rPr lang="en-GB" sz="1000" baseline="0" dirty="0" smtClean="0"/>
                        <a:t> the nucleus and holds a limited number of electrons.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Radioactive decay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The process of an unstable nucleus becoming stable and giving out nuclear</a:t>
                      </a:r>
                      <a:r>
                        <a:rPr lang="en-GB" sz="1000" i="0" baseline="0" dirty="0" smtClean="0"/>
                        <a:t> radiation in the process.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Nuclear radiation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Types of radiation that come from the nucleus</a:t>
                      </a:r>
                      <a:r>
                        <a:rPr lang="en-GB" sz="1000" baseline="0" dirty="0" smtClean="0"/>
                        <a:t> of atoms during decay. Four types: alpha, beta, gamma, and neutrons.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23762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structure of the atom and isotopes</a:t>
            </a:r>
          </a:p>
          <a:p>
            <a:pPr algn="l"/>
            <a:endParaRPr lang="en-GB" sz="1000" u="sng" dirty="0" smtClean="0">
              <a:latin typeface="+mj-lt"/>
            </a:endParaRPr>
          </a:p>
          <a:p>
            <a:pPr algn="l"/>
            <a:r>
              <a:rPr lang="en-GB" sz="1000" dirty="0" smtClean="0">
                <a:latin typeface="+mj-lt"/>
              </a:rPr>
              <a:t>You’ve already studied the structure of the atom – the small central nucleus surrounded by electrons – in the first chemistry topic. Go back and recap that first. </a:t>
            </a:r>
          </a:p>
          <a:p>
            <a:pPr algn="l"/>
            <a:endParaRPr lang="en-GB" sz="1000" dirty="0">
              <a:latin typeface="+mj-lt"/>
            </a:endParaRPr>
          </a:p>
          <a:p>
            <a:pPr algn="l"/>
            <a:r>
              <a:rPr lang="en-GB" sz="1000" dirty="0" smtClean="0">
                <a:latin typeface="+mj-lt"/>
              </a:rPr>
              <a:t>An important point about the shells, or energy levels, where electrons are found is that the energy level of an electron can </a:t>
            </a:r>
            <a:r>
              <a:rPr lang="en-GB" sz="1000" i="1" dirty="0" smtClean="0">
                <a:latin typeface="+mj-lt"/>
              </a:rPr>
              <a:t>change</a:t>
            </a:r>
            <a:r>
              <a:rPr lang="en-GB" sz="1000" dirty="0" smtClean="0">
                <a:latin typeface="+mj-lt"/>
              </a:rPr>
              <a:t>: </a:t>
            </a:r>
          </a:p>
          <a:p>
            <a:pPr marL="171450" indent="-171450" algn="l">
              <a:buFont typeface="Wingdings" panose="05000000000000000000" pitchFamily="2" charset="2"/>
              <a:buChar char="Ø"/>
            </a:pPr>
            <a:r>
              <a:rPr lang="en-GB" sz="1000" dirty="0" smtClean="0">
                <a:latin typeface="+mj-lt"/>
              </a:rPr>
              <a:t>Electrons move </a:t>
            </a:r>
            <a:r>
              <a:rPr lang="en-GB" sz="1000" i="1" dirty="0" smtClean="0">
                <a:latin typeface="+mj-lt"/>
              </a:rPr>
              <a:t>up</a:t>
            </a:r>
            <a:r>
              <a:rPr lang="en-GB" sz="1000" dirty="0">
                <a:latin typeface="+mj-lt"/>
              </a:rPr>
              <a:t> </a:t>
            </a:r>
            <a:r>
              <a:rPr lang="en-GB" sz="1000" dirty="0" smtClean="0">
                <a:latin typeface="+mj-lt"/>
              </a:rPr>
              <a:t>an energy level with the </a:t>
            </a:r>
            <a:r>
              <a:rPr lang="en-GB" sz="1000" b="1" dirty="0" smtClean="0">
                <a:latin typeface="+mj-lt"/>
              </a:rPr>
              <a:t>absorption</a:t>
            </a:r>
            <a:r>
              <a:rPr lang="en-GB" sz="1000" dirty="0" smtClean="0">
                <a:latin typeface="+mj-lt"/>
              </a:rPr>
              <a:t> of a specific wavelength of EM radiation</a:t>
            </a:r>
          </a:p>
          <a:p>
            <a:pPr marL="171450" indent="-171450" algn="l">
              <a:buFont typeface="Wingdings" panose="05000000000000000000" pitchFamily="2" charset="2"/>
              <a:buChar char="Ø"/>
            </a:pPr>
            <a:r>
              <a:rPr lang="en-GB" sz="1000" dirty="0" smtClean="0">
                <a:latin typeface="+mj-lt"/>
              </a:rPr>
              <a:t>Electrons move </a:t>
            </a:r>
            <a:r>
              <a:rPr lang="en-GB" sz="1000" i="1" dirty="0" smtClean="0">
                <a:latin typeface="+mj-lt"/>
              </a:rPr>
              <a:t>down</a:t>
            </a:r>
            <a:r>
              <a:rPr lang="en-GB" sz="1000" dirty="0">
                <a:latin typeface="+mj-lt"/>
              </a:rPr>
              <a:t> </a:t>
            </a:r>
            <a:r>
              <a:rPr lang="en-GB" sz="1000" dirty="0" smtClean="0">
                <a:latin typeface="+mj-lt"/>
              </a:rPr>
              <a:t>an energy level by </a:t>
            </a:r>
            <a:r>
              <a:rPr lang="en-GB" sz="1000" b="1" dirty="0" smtClean="0">
                <a:latin typeface="+mj-lt"/>
              </a:rPr>
              <a:t>emitting</a:t>
            </a:r>
            <a:r>
              <a:rPr lang="en-GB" sz="1000" dirty="0" smtClean="0">
                <a:latin typeface="+mj-lt"/>
              </a:rPr>
              <a:t> a specific wavelength of EM radiation. </a:t>
            </a:r>
          </a:p>
          <a:p>
            <a:pPr marL="171450" indent="-171450" algn="l">
              <a:buFont typeface="Wingdings" panose="05000000000000000000" pitchFamily="2" charset="2"/>
              <a:buChar char="Ø"/>
            </a:pPr>
            <a:endParaRPr lang="en-GB" sz="1000" dirty="0">
              <a:latin typeface="+mj-lt"/>
            </a:endParaRPr>
          </a:p>
          <a:p>
            <a:pPr algn="l"/>
            <a:r>
              <a:rPr lang="en-GB" sz="1000" dirty="0" smtClean="0">
                <a:latin typeface="+mj-lt"/>
              </a:rPr>
              <a:t>Atoms of a particular element always have the same number of protons (the atomic number in the periodic table). However, they don’t all have to have the same number of </a:t>
            </a:r>
            <a:r>
              <a:rPr lang="en-GB" sz="1000" i="1" dirty="0" smtClean="0">
                <a:latin typeface="+mj-lt"/>
              </a:rPr>
              <a:t>neutrons</a:t>
            </a:r>
            <a:r>
              <a:rPr lang="en-GB" sz="1000" dirty="0" smtClean="0">
                <a:latin typeface="+mj-lt"/>
              </a:rPr>
              <a:t> to be the same element. If the number of neutrons varies between atoms of an element (but number of protons stays the same), we call the atoms </a:t>
            </a:r>
            <a:r>
              <a:rPr lang="en-GB" sz="1000" b="1" dirty="0" smtClean="0">
                <a:latin typeface="+mj-lt"/>
              </a:rPr>
              <a:t>isotopes</a:t>
            </a:r>
            <a:r>
              <a:rPr lang="en-GB" sz="1000" dirty="0">
                <a:latin typeface="+mj-lt"/>
              </a:rPr>
              <a:t> </a:t>
            </a:r>
            <a:r>
              <a:rPr lang="en-GB" sz="1000" dirty="0" smtClean="0">
                <a:latin typeface="+mj-lt"/>
              </a:rPr>
              <a:t>of the element. Look at the diagram for the example of three isotopes of carbon. </a:t>
            </a:r>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2" name="Title 1"/>
          <p:cNvSpPr txBox="1">
            <a:spLocks/>
          </p:cNvSpPr>
          <p:nvPr/>
        </p:nvSpPr>
        <p:spPr>
          <a:xfrm>
            <a:off x="5457055" y="2204864"/>
            <a:ext cx="4322593" cy="453650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How the modern model of the atom was developed</a:t>
            </a:r>
          </a:p>
          <a:p>
            <a:pPr algn="l"/>
            <a:endParaRPr lang="en-GB" sz="1000" u="sng" dirty="0" smtClean="0">
              <a:latin typeface="+mj-lt"/>
            </a:endParaRPr>
          </a:p>
          <a:p>
            <a:pPr algn="l"/>
            <a:r>
              <a:rPr lang="en-GB" sz="1000" dirty="0" smtClean="0">
                <a:latin typeface="+mj-lt"/>
              </a:rPr>
              <a:t>The model of the atom that you know all about has changed over time. Here’s a brief timeline: </a:t>
            </a:r>
          </a:p>
          <a:p>
            <a:pPr marL="228600" indent="-228600" algn="l">
              <a:buFont typeface="+mj-lt"/>
              <a:buAutoNum type="arabicPeriod"/>
            </a:pPr>
            <a:r>
              <a:rPr lang="en-GB" sz="1000" dirty="0" smtClean="0">
                <a:latin typeface="+mj-lt"/>
              </a:rPr>
              <a:t>Before electrons were discovered, atoms were thought of as simply tiny, hard spheres that couldn’t be divided into smaller particles. </a:t>
            </a:r>
          </a:p>
          <a:p>
            <a:pPr marL="228600" indent="-228600" algn="l">
              <a:buFont typeface="+mj-lt"/>
              <a:buAutoNum type="arabicPeriod"/>
            </a:pPr>
            <a:r>
              <a:rPr lang="en-GB" sz="1000" dirty="0" smtClean="0">
                <a:latin typeface="+mj-lt"/>
              </a:rPr>
              <a:t>Electrons were discovered (which are smaller than atoms!), so the model was modified. The </a:t>
            </a:r>
            <a:r>
              <a:rPr lang="en-GB" sz="1000" b="1" dirty="0" smtClean="0">
                <a:latin typeface="+mj-lt"/>
              </a:rPr>
              <a:t>plum pudding </a:t>
            </a:r>
            <a:r>
              <a:rPr lang="en-GB" sz="1000" dirty="0" smtClean="0">
                <a:latin typeface="+mj-lt"/>
              </a:rPr>
              <a:t>model of the atom was described: the atom as a ball of positive charge with negative electrons embedded in it like pieces of fruit in a pudding (see diagram). </a:t>
            </a:r>
          </a:p>
          <a:p>
            <a:pPr marL="228600" indent="-228600" algn="l">
              <a:buFont typeface="+mj-lt"/>
              <a:buAutoNum type="arabicPeriod"/>
            </a:pPr>
            <a:r>
              <a:rPr lang="en-GB" sz="1000" dirty="0" smtClean="0">
                <a:latin typeface="+mj-lt"/>
              </a:rPr>
              <a:t>A famous experiment by the scientists </a:t>
            </a:r>
            <a:r>
              <a:rPr lang="en-GB" sz="1000" b="1" dirty="0" smtClean="0">
                <a:latin typeface="+mj-lt"/>
              </a:rPr>
              <a:t>Rutherford</a:t>
            </a:r>
            <a:r>
              <a:rPr lang="en-GB" sz="1000" dirty="0" smtClean="0">
                <a:latin typeface="+mj-lt"/>
              </a:rPr>
              <a:t> and </a:t>
            </a:r>
            <a:r>
              <a:rPr lang="en-GB" sz="1000" b="1" dirty="0" smtClean="0">
                <a:latin typeface="+mj-lt"/>
              </a:rPr>
              <a:t>Marsden</a:t>
            </a:r>
            <a:r>
              <a:rPr lang="en-GB" sz="1000" dirty="0" smtClean="0">
                <a:latin typeface="+mj-lt"/>
              </a:rPr>
              <a:t> showed that the plum pudding model was wrong. Particles named </a:t>
            </a:r>
            <a:r>
              <a:rPr lang="en-GB" sz="1000" b="1" dirty="0" smtClean="0">
                <a:latin typeface="+mj-lt"/>
              </a:rPr>
              <a:t>alpha particles</a:t>
            </a:r>
            <a:r>
              <a:rPr lang="en-GB" sz="1000" dirty="0" smtClean="0">
                <a:latin typeface="+mj-lt"/>
              </a:rPr>
              <a:t> (more on these later) were fired at a sheet of atoms and some rebounded, some were deflected and others went straight through (see diagram). This showed that atoms have a hard, very small concentration of mass in the centre – which was named the </a:t>
            </a:r>
            <a:r>
              <a:rPr lang="en-GB" sz="1000" b="1" dirty="0" smtClean="0">
                <a:latin typeface="+mj-lt"/>
              </a:rPr>
              <a:t>nucleus</a:t>
            </a:r>
            <a:r>
              <a:rPr lang="en-GB" sz="1000" dirty="0" smtClean="0">
                <a:latin typeface="+mj-lt"/>
              </a:rPr>
              <a:t>. It also showed that the nucleus was charged, and we now know that is due to the protons in the nucleus. This model, that you use, is sensibly called the </a:t>
            </a:r>
            <a:r>
              <a:rPr lang="en-GB" sz="1000" b="1" dirty="0" smtClean="0">
                <a:latin typeface="+mj-lt"/>
              </a:rPr>
              <a:t>nuclear model </a:t>
            </a:r>
            <a:r>
              <a:rPr lang="en-GB" sz="1000" dirty="0" smtClean="0">
                <a:latin typeface="+mj-lt"/>
              </a:rPr>
              <a:t>of the atom. </a:t>
            </a:r>
          </a:p>
          <a:p>
            <a:pPr marL="228600" indent="-228600" algn="l">
              <a:buFont typeface="+mj-lt"/>
              <a:buAutoNum type="arabicPeriod"/>
            </a:pPr>
            <a:r>
              <a:rPr lang="en-GB" sz="1000" dirty="0" smtClean="0">
                <a:latin typeface="+mj-lt"/>
              </a:rPr>
              <a:t>The nuclear model was further developed to include the idea that electrons orbit at specific distances from the nucleus: in energy levels. The key scientist presenting this model was </a:t>
            </a:r>
            <a:r>
              <a:rPr lang="en-GB" sz="1000" b="1" dirty="0" smtClean="0">
                <a:latin typeface="+mj-lt"/>
              </a:rPr>
              <a:t>Niels Bohr</a:t>
            </a:r>
            <a:r>
              <a:rPr lang="en-GB" sz="1000" dirty="0" smtClean="0">
                <a:latin typeface="+mj-lt"/>
              </a:rPr>
              <a:t>. </a:t>
            </a:r>
          </a:p>
          <a:p>
            <a:pPr marL="228600" indent="-228600" algn="l">
              <a:buFont typeface="+mj-lt"/>
              <a:buAutoNum type="arabicPeriod"/>
            </a:pPr>
            <a:r>
              <a:rPr lang="en-GB" sz="1000" dirty="0" smtClean="0">
                <a:latin typeface="+mj-lt"/>
              </a:rPr>
              <a:t>Next, the nucleus was investigated further. It was found that the nucleus can be split up, producing particles with an equally-sized positive charge. These particles are named ‘protons’ – of course!</a:t>
            </a:r>
          </a:p>
          <a:p>
            <a:pPr marL="228600" indent="-228600" algn="l">
              <a:buFont typeface="+mj-lt"/>
              <a:buAutoNum type="arabicPeriod"/>
            </a:pPr>
            <a:r>
              <a:rPr lang="en-GB" sz="1000" dirty="0" smtClean="0">
                <a:latin typeface="+mj-lt"/>
              </a:rPr>
              <a:t>Then, in 1932, a scientist named </a:t>
            </a:r>
            <a:r>
              <a:rPr lang="en-GB" sz="1000" b="1" dirty="0" smtClean="0">
                <a:latin typeface="+mj-lt"/>
              </a:rPr>
              <a:t>James Chadwick</a:t>
            </a:r>
            <a:r>
              <a:rPr lang="en-GB" sz="1000" dirty="0" smtClean="0">
                <a:latin typeface="+mj-lt"/>
              </a:rPr>
              <a:t> proved that there were also uncharged particles in the nucleus. He called these particles ‘neutrons’ as they are neutral: no charge. This was about 20 years after the nucleus had already been accepted as the right idea about atoms. </a:t>
            </a:r>
            <a:endParaRPr lang="en-GB" sz="1000" dirty="0">
              <a:latin typeface="+mj-lt"/>
            </a:endParaRPr>
          </a:p>
        </p:txBody>
      </p:sp>
      <p:sp>
        <p:nvSpPr>
          <p:cNvPr id="35" name="Title 1"/>
          <p:cNvSpPr txBox="1">
            <a:spLocks/>
          </p:cNvSpPr>
          <p:nvPr/>
        </p:nvSpPr>
        <p:spPr>
          <a:xfrm>
            <a:off x="128464" y="4509120"/>
            <a:ext cx="3168352" cy="22322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Radioactive decay</a:t>
            </a:r>
          </a:p>
          <a:p>
            <a:pPr algn="l"/>
            <a:endParaRPr lang="en-GB" sz="1000" u="sng" dirty="0" smtClean="0">
              <a:latin typeface="+mj-lt"/>
            </a:endParaRPr>
          </a:p>
          <a:p>
            <a:pPr algn="l"/>
            <a:r>
              <a:rPr lang="en-GB" sz="1000" dirty="0" smtClean="0">
                <a:latin typeface="+mj-lt"/>
              </a:rPr>
              <a:t>Some atomic nuclei are </a:t>
            </a:r>
            <a:r>
              <a:rPr lang="en-GB" sz="1000" b="1" dirty="0" smtClean="0">
                <a:latin typeface="+mj-lt"/>
              </a:rPr>
              <a:t>unstable</a:t>
            </a:r>
            <a:r>
              <a:rPr lang="en-GB" sz="1000" dirty="0" smtClean="0">
                <a:latin typeface="+mj-lt"/>
              </a:rPr>
              <a:t>. For instance, carbon-14 above is unstable. The nucleus will spontaneously and randomly change to become more stable. When the nucleus does this, it gives out nuclear radiation. </a:t>
            </a:r>
          </a:p>
          <a:p>
            <a:pPr algn="l"/>
            <a:endParaRPr lang="en-GB" sz="1000" b="1" dirty="0">
              <a:latin typeface="+mj-lt"/>
            </a:endParaRPr>
          </a:p>
          <a:p>
            <a:pPr algn="l"/>
            <a:r>
              <a:rPr lang="en-GB" sz="1000" dirty="0" smtClean="0">
                <a:latin typeface="+mj-lt"/>
              </a:rPr>
              <a:t>Since it is a random process, it is impossible to predict which particular nucleus will decay next. However, with a huge number of them, it is possible to measure the rate at which the whole source of radiation is decaying. This rate is measured in number of decays per second: the unit is the </a:t>
            </a:r>
            <a:r>
              <a:rPr lang="en-GB" sz="1000" b="1" dirty="0" err="1" smtClean="0">
                <a:latin typeface="+mj-lt"/>
              </a:rPr>
              <a:t>becquerel</a:t>
            </a:r>
            <a:r>
              <a:rPr lang="en-GB" sz="1000" b="1" dirty="0" smtClean="0">
                <a:latin typeface="+mj-lt"/>
              </a:rPr>
              <a:t> (</a:t>
            </a:r>
            <a:r>
              <a:rPr lang="en-GB" sz="1000" b="1" dirty="0" err="1" smtClean="0">
                <a:latin typeface="+mj-lt"/>
              </a:rPr>
              <a:t>Bq</a:t>
            </a:r>
            <a:r>
              <a:rPr lang="en-GB" sz="1000" b="1" dirty="0" smtClean="0">
                <a:latin typeface="+mj-lt"/>
              </a:rPr>
              <a:t>). </a:t>
            </a:r>
            <a:r>
              <a:rPr lang="en-GB" sz="1000" dirty="0" smtClean="0">
                <a:latin typeface="+mj-lt"/>
              </a:rPr>
              <a:t>One </a:t>
            </a:r>
            <a:r>
              <a:rPr lang="en-GB" sz="1000" dirty="0" err="1" smtClean="0">
                <a:latin typeface="+mj-lt"/>
              </a:rPr>
              <a:t>Bq</a:t>
            </a:r>
            <a:r>
              <a:rPr lang="en-GB" sz="1000" dirty="0" smtClean="0">
                <a:latin typeface="+mj-lt"/>
              </a:rPr>
              <a:t> = 1 decay per second. This can be measured with a detector called a Geiger-Muller tube – in this case, 1 </a:t>
            </a:r>
            <a:r>
              <a:rPr lang="en-GB" sz="1000" dirty="0" err="1" smtClean="0">
                <a:latin typeface="+mj-lt"/>
              </a:rPr>
              <a:t>Bq</a:t>
            </a:r>
            <a:r>
              <a:rPr lang="en-GB" sz="1000" dirty="0" smtClean="0">
                <a:latin typeface="+mj-lt"/>
              </a:rPr>
              <a:t> = 1 count per second.  </a:t>
            </a:r>
          </a:p>
          <a:p>
            <a:pPr algn="l"/>
            <a:endParaRPr lang="en-GB" sz="1000" dirty="0">
              <a:latin typeface="+mj-lt"/>
            </a:endParaRPr>
          </a:p>
        </p:txBody>
      </p:sp>
      <p:pic>
        <p:nvPicPr>
          <p:cNvPr id="5" name="Picture 2" descr="https://gcps.desire2learn.com/d2l/lor/viewer/viewfile.d2lfile/6605/48792/periodictable/ions_and_isotopes/isotopes%2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5" y="3116087"/>
            <a:ext cx="3065165" cy="132845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https://d2gne97vdumgn3.cloudfront.net/api/file/723ZtlYFRcWOOgsLDnQ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824" y="3290601"/>
            <a:ext cx="2088232" cy="129052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http://www.wonderwhizkids.com/resources/content/imagesv4/chemistry/concept/structure_matter/Goldfoil_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0088" y="4594946"/>
            <a:ext cx="1976968" cy="214642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14: Nuclear Physics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40104915"/>
              </p:ext>
            </p:extLst>
          </p:nvPr>
        </p:nvGraphicFramePr>
        <p:xfrm>
          <a:off x="5457056" y="116632"/>
          <a:ext cx="4310112" cy="193395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Emission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Releasing</a:t>
                      </a:r>
                      <a:r>
                        <a:rPr lang="en-GB" sz="1000" b="0" baseline="0" dirty="0" smtClean="0"/>
                        <a:t> or giving out. Nuclear radiation is </a:t>
                      </a:r>
                      <a:r>
                        <a:rPr lang="en-GB" sz="1000" b="1" baseline="0" dirty="0" smtClean="0"/>
                        <a:t>emitted</a:t>
                      </a:r>
                      <a:r>
                        <a:rPr lang="en-GB" sz="1000" b="0" baseline="0" dirty="0" smtClean="0"/>
                        <a:t> during radioactive decay.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Penetration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Passing</a:t>
                      </a:r>
                      <a:r>
                        <a:rPr lang="en-GB" sz="1000" baseline="0" dirty="0" smtClean="0"/>
                        <a:t> through a material. Different types of nuclear radiation can penetrate different materials, and are absorbed by certain materials.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Ionisation </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The process of making an ion by ‘knocking</a:t>
                      </a:r>
                      <a:r>
                        <a:rPr lang="en-GB" sz="1000" baseline="0" dirty="0" smtClean="0"/>
                        <a:t> off’ electrons. Ionising radiation causes this, and can break up molecules into ions which go on to react with other chemicals. This is very dangerous in living organisms. </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244827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Types of nuclear radiation</a:t>
            </a:r>
          </a:p>
          <a:p>
            <a:pPr algn="l"/>
            <a:endParaRPr lang="en-GB" sz="1000" u="sng" dirty="0" smtClean="0">
              <a:latin typeface="+mj-lt"/>
            </a:endParaRPr>
          </a:p>
          <a:p>
            <a:pPr algn="l"/>
            <a:r>
              <a:rPr lang="en-GB" sz="1000" dirty="0" smtClean="0">
                <a:latin typeface="+mj-lt"/>
              </a:rPr>
              <a:t>As you’ve seen, the rate of decay is measured in </a:t>
            </a:r>
            <a:r>
              <a:rPr lang="en-GB" sz="1000" dirty="0" err="1" smtClean="0">
                <a:latin typeface="+mj-lt"/>
              </a:rPr>
              <a:t>Bq</a:t>
            </a:r>
            <a:r>
              <a:rPr lang="en-GB" sz="1000" dirty="0" smtClean="0">
                <a:latin typeface="+mj-lt"/>
              </a:rPr>
              <a:t>, or can be measured as the count rate in </a:t>
            </a:r>
            <a:r>
              <a:rPr lang="en-GB" sz="1000" dirty="0" err="1" smtClean="0">
                <a:latin typeface="+mj-lt"/>
              </a:rPr>
              <a:t>Bq</a:t>
            </a:r>
            <a:r>
              <a:rPr lang="en-GB" sz="1000" dirty="0" smtClean="0">
                <a:latin typeface="+mj-lt"/>
              </a:rPr>
              <a:t>. What it actually ‘counts’ is the amount of radiation hitting the detector each second. The radiation emitted from the nucleus thanks to radioactive decay can be: </a:t>
            </a:r>
          </a:p>
          <a:p>
            <a:pPr marL="171450" indent="-171450" algn="l">
              <a:buFont typeface="Arial" panose="020B0604020202020204" pitchFamily="34" charset="0"/>
              <a:buChar char="•"/>
            </a:pPr>
            <a:r>
              <a:rPr lang="en-GB" sz="1000" dirty="0" smtClean="0">
                <a:latin typeface="+mj-lt"/>
              </a:rPr>
              <a:t>An </a:t>
            </a:r>
            <a:r>
              <a:rPr lang="en-GB" sz="1000" b="1" dirty="0" smtClean="0">
                <a:latin typeface="+mj-lt"/>
              </a:rPr>
              <a:t>alpha</a:t>
            </a:r>
            <a:r>
              <a:rPr lang="en-GB" sz="1000" dirty="0" smtClean="0">
                <a:latin typeface="+mj-lt"/>
              </a:rPr>
              <a:t> </a:t>
            </a:r>
            <a:r>
              <a:rPr lang="en-GB" sz="1000" b="1" dirty="0" smtClean="0">
                <a:latin typeface="+mj-lt"/>
              </a:rPr>
              <a:t>particle</a:t>
            </a:r>
            <a:r>
              <a:rPr lang="en-GB" sz="1000" dirty="0" smtClean="0">
                <a:latin typeface="+mj-lt"/>
              </a:rPr>
              <a:t> (symbol: </a:t>
            </a:r>
            <a:r>
              <a:rPr lang="el-GR" sz="1000" dirty="0" smtClean="0">
                <a:latin typeface="+mj-lt"/>
              </a:rPr>
              <a:t>α</a:t>
            </a:r>
            <a:r>
              <a:rPr lang="en-GB" sz="1000" dirty="0" smtClean="0">
                <a:latin typeface="+mj-lt"/>
              </a:rPr>
              <a:t>). An alpha particle is made of two protons and two neutrons (making it identical to the nucleus of helium atoms). Since there are four subatomic particles in one alpha particle, it has a mass number of 4. Since there are two protons in an alpha particle, it has a proton number of 2. </a:t>
            </a:r>
          </a:p>
          <a:p>
            <a:pPr marL="171450" indent="-171450" algn="l">
              <a:buFont typeface="Arial" panose="020B0604020202020204" pitchFamily="34" charset="0"/>
              <a:buChar char="•"/>
            </a:pPr>
            <a:r>
              <a:rPr lang="en-GB" sz="1000" dirty="0" smtClean="0">
                <a:latin typeface="+mj-lt"/>
              </a:rPr>
              <a:t>A </a:t>
            </a:r>
            <a:r>
              <a:rPr lang="en-GB" sz="1000" b="1" dirty="0" smtClean="0">
                <a:latin typeface="+mj-lt"/>
              </a:rPr>
              <a:t>beta</a:t>
            </a:r>
            <a:r>
              <a:rPr lang="en-GB" sz="1000" dirty="0" smtClean="0">
                <a:latin typeface="+mj-lt"/>
              </a:rPr>
              <a:t> </a:t>
            </a:r>
            <a:r>
              <a:rPr lang="en-GB" sz="1000" b="1" dirty="0" smtClean="0">
                <a:latin typeface="+mj-lt"/>
              </a:rPr>
              <a:t>particle</a:t>
            </a:r>
            <a:r>
              <a:rPr lang="en-GB" sz="1000" dirty="0" smtClean="0">
                <a:latin typeface="+mj-lt"/>
              </a:rPr>
              <a:t> (symbol: </a:t>
            </a:r>
            <a:r>
              <a:rPr lang="el-GR" sz="1000" dirty="0" smtClean="0">
                <a:latin typeface="+mj-lt"/>
              </a:rPr>
              <a:t>β</a:t>
            </a:r>
            <a:r>
              <a:rPr lang="en-GB" sz="1000" dirty="0" smtClean="0">
                <a:latin typeface="+mj-lt"/>
              </a:rPr>
              <a:t>). A beta particle is a high speed electron. Beta particles are emitted during a type of radioactive decay where a neutron turns into a proton. This process also makes an electron, and electrons aren’t ‘allowed’ in nuclei, so it gets fired out. </a:t>
            </a:r>
          </a:p>
          <a:p>
            <a:pPr marL="171450" indent="-171450" algn="l">
              <a:buFont typeface="Arial" panose="020B0604020202020204" pitchFamily="34" charset="0"/>
              <a:buChar char="•"/>
            </a:pPr>
            <a:r>
              <a:rPr lang="en-GB" sz="1000" dirty="0" smtClean="0">
                <a:latin typeface="+mj-lt"/>
              </a:rPr>
              <a:t>A </a:t>
            </a:r>
            <a:r>
              <a:rPr lang="en-GB" sz="1000" b="1" dirty="0" smtClean="0">
                <a:latin typeface="+mj-lt"/>
              </a:rPr>
              <a:t>gamma</a:t>
            </a:r>
            <a:r>
              <a:rPr lang="en-GB" sz="1000" dirty="0" smtClean="0">
                <a:latin typeface="+mj-lt"/>
              </a:rPr>
              <a:t> </a:t>
            </a:r>
            <a:r>
              <a:rPr lang="en-GB" sz="1000" b="1" dirty="0" smtClean="0">
                <a:latin typeface="+mj-lt"/>
              </a:rPr>
              <a:t>ray</a:t>
            </a:r>
            <a:r>
              <a:rPr lang="en-GB" sz="1000" dirty="0" smtClean="0">
                <a:latin typeface="+mj-lt"/>
              </a:rPr>
              <a:t> (symbol: </a:t>
            </a:r>
            <a:r>
              <a:rPr lang="el-GR" sz="1000" dirty="0" smtClean="0">
                <a:latin typeface="+mj-lt"/>
              </a:rPr>
              <a:t>γ</a:t>
            </a:r>
            <a:r>
              <a:rPr lang="en-GB" sz="1000" dirty="0" smtClean="0">
                <a:latin typeface="+mj-lt"/>
              </a:rPr>
              <a:t>). Yes, the same wave as in the electromagnetic spectrum. It has a very high frequency and very short wavelength.  </a:t>
            </a:r>
          </a:p>
          <a:p>
            <a:pPr marL="171450" indent="-171450" algn="l">
              <a:buFont typeface="Arial" panose="020B0604020202020204" pitchFamily="34" charset="0"/>
              <a:buChar char="•"/>
            </a:pPr>
            <a:r>
              <a:rPr lang="en-GB" sz="1000" dirty="0" smtClean="0">
                <a:latin typeface="+mj-lt"/>
              </a:rPr>
              <a:t>A </a:t>
            </a:r>
            <a:r>
              <a:rPr lang="en-GB" sz="1000" b="1" dirty="0" smtClean="0">
                <a:latin typeface="+mj-lt"/>
              </a:rPr>
              <a:t>neutron</a:t>
            </a:r>
            <a:r>
              <a:rPr lang="en-GB" sz="1000" dirty="0" smtClean="0">
                <a:latin typeface="+mj-lt"/>
              </a:rPr>
              <a:t> (symbol: n). An uncharged particle – you know all about them already. </a:t>
            </a:r>
            <a:endParaRPr lang="en-GB" sz="1000" dirty="0">
              <a:latin typeface="+mj-lt"/>
            </a:endParaRPr>
          </a:p>
          <a:p>
            <a:pPr algn="l"/>
            <a:endParaRPr lang="en-GB" sz="1000" dirty="0" smtClean="0">
              <a:latin typeface="+mj-lt"/>
            </a:endParaRPr>
          </a:p>
          <a:p>
            <a:pPr algn="l"/>
            <a:endParaRPr lang="en-GB" sz="1000" dirty="0">
              <a:latin typeface="+mj-lt"/>
            </a:endParaRPr>
          </a:p>
        </p:txBody>
      </p:sp>
      <p:sp>
        <p:nvSpPr>
          <p:cNvPr id="12" name="Title 1"/>
          <p:cNvSpPr txBox="1">
            <a:spLocks/>
          </p:cNvSpPr>
          <p:nvPr/>
        </p:nvSpPr>
        <p:spPr>
          <a:xfrm>
            <a:off x="5457055" y="2204864"/>
            <a:ext cx="4322593" cy="446449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Using nuclear radiation</a:t>
            </a:r>
          </a:p>
          <a:p>
            <a:pPr algn="l"/>
            <a:endParaRPr lang="en-GB" sz="1000" u="sng" dirty="0" smtClean="0">
              <a:latin typeface="+mj-lt"/>
            </a:endParaRPr>
          </a:p>
          <a:p>
            <a:pPr algn="l"/>
            <a:r>
              <a:rPr lang="en-GB" sz="1000" dirty="0" smtClean="0">
                <a:latin typeface="+mj-lt"/>
              </a:rPr>
              <a:t>Nuclear radiation can be very useful. Here are some examples: notice that the type of nuclear radiation used depends on exactly what you need it for, so it links to the properties in the table opposite. </a:t>
            </a:r>
          </a:p>
          <a:p>
            <a:pPr algn="l"/>
            <a:endParaRPr lang="en-GB" sz="1000" dirty="0">
              <a:latin typeface="+mj-lt"/>
            </a:endParaRPr>
          </a:p>
          <a:p>
            <a:pPr algn="l"/>
            <a:r>
              <a:rPr lang="en-GB" sz="1000" u="sng" dirty="0" smtClean="0">
                <a:latin typeface="+mj-lt"/>
              </a:rPr>
              <a:t>Radiotherapy</a:t>
            </a:r>
            <a:r>
              <a:rPr lang="en-GB" sz="1000" dirty="0" smtClean="0">
                <a:latin typeface="+mj-lt"/>
              </a:rPr>
              <a:t>: this is a treatment for cancer, using gamma rays. Gamma rays easily penetrate body tissues, so they can reach a tumour e.g. in the brain. The gamma rays can kill the cancer cells. However, since gamma rays are dangerous to healthy tissue, they use beams of gamma rays from many angles to the tumour, so healthy cells between source and tumour are not affected too badly. </a:t>
            </a:r>
            <a:endParaRPr lang="en-GB" sz="1000" dirty="0">
              <a:latin typeface="+mj-lt"/>
            </a:endParaRPr>
          </a:p>
          <a:p>
            <a:pPr algn="l"/>
            <a:endParaRPr lang="en-GB" sz="1000" dirty="0">
              <a:latin typeface="+mj-lt"/>
            </a:endParaRPr>
          </a:p>
          <a:p>
            <a:pPr algn="l"/>
            <a:r>
              <a:rPr lang="en-GB" sz="1000" u="sng" dirty="0" smtClean="0">
                <a:latin typeface="+mj-lt"/>
              </a:rPr>
              <a:t>Monitoring thickness of paper in a factory</a:t>
            </a:r>
            <a:r>
              <a:rPr lang="en-GB" sz="1000" dirty="0" smtClean="0">
                <a:latin typeface="+mj-lt"/>
              </a:rPr>
              <a:t>: </a:t>
            </a:r>
          </a:p>
          <a:p>
            <a:pPr algn="l"/>
            <a:r>
              <a:rPr lang="en-GB" sz="1000" dirty="0" smtClean="0">
                <a:latin typeface="+mj-lt"/>
              </a:rPr>
              <a:t>As the diagram shows, a beta source is </a:t>
            </a:r>
          </a:p>
          <a:p>
            <a:pPr algn="l"/>
            <a:r>
              <a:rPr lang="en-GB" sz="1000" dirty="0" smtClean="0">
                <a:latin typeface="+mj-lt"/>
              </a:rPr>
              <a:t>used. This is because beta will pass through</a:t>
            </a:r>
          </a:p>
          <a:p>
            <a:pPr algn="l"/>
            <a:r>
              <a:rPr lang="en-GB" sz="1000" dirty="0" smtClean="0">
                <a:latin typeface="+mj-lt"/>
              </a:rPr>
              <a:t>materials such as paper. The detector on the </a:t>
            </a:r>
          </a:p>
          <a:p>
            <a:pPr algn="l"/>
            <a:r>
              <a:rPr lang="en-GB" sz="1000" dirty="0" smtClean="0">
                <a:latin typeface="+mj-lt"/>
              </a:rPr>
              <a:t>other side of the sheet will measure a lower</a:t>
            </a:r>
          </a:p>
          <a:p>
            <a:pPr algn="l"/>
            <a:r>
              <a:rPr lang="en-GB" sz="1000" dirty="0" smtClean="0">
                <a:latin typeface="+mj-lt"/>
              </a:rPr>
              <a:t>count rate if the sheet gets too thick, and a</a:t>
            </a:r>
          </a:p>
          <a:p>
            <a:pPr algn="l"/>
            <a:r>
              <a:rPr lang="en-GB" sz="1000" dirty="0" smtClean="0">
                <a:latin typeface="+mj-lt"/>
              </a:rPr>
              <a:t>higher count rate if it gets too thin. The </a:t>
            </a:r>
          </a:p>
          <a:p>
            <a:pPr algn="l"/>
            <a:r>
              <a:rPr lang="en-GB" sz="1000" dirty="0" smtClean="0">
                <a:latin typeface="+mj-lt"/>
              </a:rPr>
              <a:t>rollers can be automatically adjusted to fix </a:t>
            </a:r>
          </a:p>
          <a:p>
            <a:pPr algn="l"/>
            <a:r>
              <a:rPr lang="en-GB" sz="1000" dirty="0" smtClean="0">
                <a:latin typeface="+mj-lt"/>
              </a:rPr>
              <a:t>this. </a:t>
            </a:r>
          </a:p>
          <a:p>
            <a:pPr algn="l"/>
            <a:endParaRPr lang="en-GB" sz="1000" dirty="0">
              <a:latin typeface="+mj-lt"/>
            </a:endParaRPr>
          </a:p>
          <a:p>
            <a:pPr algn="l">
              <a:tabLst>
                <a:tab pos="2689225" algn="l"/>
                <a:tab pos="3679825" algn="l"/>
              </a:tabLst>
            </a:pPr>
            <a:r>
              <a:rPr lang="en-GB" sz="1000" u="sng" dirty="0" smtClean="0">
                <a:latin typeface="+mj-lt"/>
              </a:rPr>
              <a:t>Medical diagnosis</a:t>
            </a:r>
            <a:r>
              <a:rPr lang="en-GB" sz="1000" dirty="0" smtClean="0">
                <a:latin typeface="+mj-lt"/>
              </a:rPr>
              <a:t>: sources of radiation can be taken into </a:t>
            </a:r>
          </a:p>
          <a:p>
            <a:pPr algn="l">
              <a:tabLst>
                <a:tab pos="2689225" algn="l"/>
                <a:tab pos="3679825" algn="l"/>
              </a:tabLst>
            </a:pPr>
            <a:r>
              <a:rPr lang="en-GB" sz="1000" dirty="0" smtClean="0">
                <a:latin typeface="+mj-lt"/>
              </a:rPr>
              <a:t>the body and the nuclear radiation monitored from the</a:t>
            </a:r>
          </a:p>
          <a:p>
            <a:pPr algn="l">
              <a:tabLst>
                <a:tab pos="2689225" algn="l"/>
                <a:tab pos="3679825" algn="l"/>
              </a:tabLst>
            </a:pPr>
            <a:r>
              <a:rPr lang="en-GB" sz="1000" dirty="0" smtClean="0">
                <a:latin typeface="+mj-lt"/>
              </a:rPr>
              <a:t>outside to give information about body function. </a:t>
            </a:r>
          </a:p>
          <a:p>
            <a:pPr algn="l">
              <a:tabLst>
                <a:tab pos="2689225" algn="l"/>
                <a:tab pos="3679825" algn="l"/>
              </a:tabLst>
            </a:pPr>
            <a:r>
              <a:rPr lang="en-GB" sz="1000" dirty="0" smtClean="0">
                <a:latin typeface="+mj-lt"/>
              </a:rPr>
              <a:t>Obviously, alpha is NOT suitable for this as it won’t </a:t>
            </a:r>
          </a:p>
          <a:p>
            <a:pPr algn="l">
              <a:tabLst>
                <a:tab pos="2689225" algn="l"/>
                <a:tab pos="3679825" algn="l"/>
              </a:tabLst>
            </a:pPr>
            <a:r>
              <a:rPr lang="en-GB" sz="1000" dirty="0" smtClean="0">
                <a:latin typeface="+mj-lt"/>
              </a:rPr>
              <a:t>penetrate body tissues to get to the detector! For </a:t>
            </a:r>
          </a:p>
          <a:p>
            <a:pPr algn="l">
              <a:tabLst>
                <a:tab pos="2689225" algn="l"/>
                <a:tab pos="3679825" algn="l"/>
              </a:tabLst>
            </a:pPr>
            <a:r>
              <a:rPr lang="en-GB" sz="1000" dirty="0" smtClean="0">
                <a:latin typeface="+mj-lt"/>
              </a:rPr>
              <a:t>example, a radioactive xenon isotope can be inhaled to </a:t>
            </a:r>
          </a:p>
          <a:p>
            <a:pPr algn="l">
              <a:tabLst>
                <a:tab pos="2689225" algn="l"/>
                <a:tab pos="3679825" algn="l"/>
              </a:tabLst>
            </a:pPr>
            <a:r>
              <a:rPr lang="en-GB" sz="1000" dirty="0" smtClean="0">
                <a:latin typeface="+mj-lt"/>
              </a:rPr>
              <a:t>check lung function. On the image, the left lung isn’t</a:t>
            </a:r>
          </a:p>
          <a:p>
            <a:pPr algn="l">
              <a:tabLst>
                <a:tab pos="2689225" algn="l"/>
                <a:tab pos="3679825" algn="l"/>
              </a:tabLst>
            </a:pPr>
            <a:r>
              <a:rPr lang="en-GB" sz="1000" dirty="0" smtClean="0">
                <a:latin typeface="+mj-lt"/>
              </a:rPr>
              <a:t>getting much air to the bottom parts. </a:t>
            </a:r>
            <a:endParaRPr lang="en-GB" sz="1000" dirty="0">
              <a:latin typeface="+mj-lt"/>
            </a:endParaRPr>
          </a:p>
        </p:txBody>
      </p:sp>
      <p:sp>
        <p:nvSpPr>
          <p:cNvPr id="35" name="Title 1"/>
          <p:cNvSpPr txBox="1">
            <a:spLocks/>
          </p:cNvSpPr>
          <p:nvPr/>
        </p:nvSpPr>
        <p:spPr>
          <a:xfrm>
            <a:off x="128463" y="3356992"/>
            <a:ext cx="5193795" cy="33843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Alpha, beta and gamma</a:t>
            </a:r>
          </a:p>
          <a:p>
            <a:pPr algn="l"/>
            <a:endParaRPr lang="en-GB" sz="1000" u="sng" dirty="0" smtClean="0">
              <a:latin typeface="+mj-lt"/>
            </a:endParaRPr>
          </a:p>
          <a:p>
            <a:pPr algn="l"/>
            <a:r>
              <a:rPr lang="en-GB" sz="1000" dirty="0" smtClean="0">
                <a:latin typeface="+mj-lt"/>
              </a:rPr>
              <a:t>As well as being different in form, alpha, beta and gamma are also different in terms of how they behave after emission from a nucleus. </a:t>
            </a:r>
          </a:p>
          <a:p>
            <a:pPr algn="l"/>
            <a:endParaRPr lang="en-GB" sz="10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36855469"/>
              </p:ext>
            </p:extLst>
          </p:nvPr>
        </p:nvGraphicFramePr>
        <p:xfrm>
          <a:off x="200472" y="4113076"/>
          <a:ext cx="5091204" cy="2606040"/>
        </p:xfrm>
        <a:graphic>
          <a:graphicData uri="http://schemas.openxmlformats.org/drawingml/2006/table">
            <a:tbl>
              <a:tblPr firstRow="1" bandRow="1">
                <a:tableStyleId>{5C22544A-7EE6-4342-B048-85BDC9FD1C3A}</a:tableStyleId>
              </a:tblPr>
              <a:tblGrid>
                <a:gridCol w="698714"/>
                <a:gridCol w="792088"/>
                <a:gridCol w="2160240"/>
                <a:gridCol w="1440162"/>
              </a:tblGrid>
              <a:tr h="370840">
                <a:tc>
                  <a:txBody>
                    <a:bodyPr/>
                    <a:lstStyle/>
                    <a:p>
                      <a:r>
                        <a:rPr lang="en-GB" sz="1050" dirty="0" smtClean="0"/>
                        <a:t>Type of nuclear radiation</a:t>
                      </a:r>
                      <a:endParaRPr lang="en-GB" sz="1050" dirty="0"/>
                    </a:p>
                  </a:txBody>
                  <a:tcPr/>
                </a:tc>
                <a:tc>
                  <a:txBody>
                    <a:bodyPr/>
                    <a:lstStyle/>
                    <a:p>
                      <a:r>
                        <a:rPr lang="en-GB" sz="1050" dirty="0" smtClean="0"/>
                        <a:t>Range in air </a:t>
                      </a:r>
                      <a:endParaRPr lang="en-GB" sz="1050" dirty="0"/>
                    </a:p>
                  </a:txBody>
                  <a:tcPr/>
                </a:tc>
                <a:tc>
                  <a:txBody>
                    <a:bodyPr/>
                    <a:lstStyle/>
                    <a:p>
                      <a:r>
                        <a:rPr lang="en-GB" sz="1050" dirty="0" smtClean="0"/>
                        <a:t>Penetrating power</a:t>
                      </a:r>
                      <a:endParaRPr lang="en-GB" sz="1050" dirty="0"/>
                    </a:p>
                  </a:txBody>
                  <a:tcPr/>
                </a:tc>
                <a:tc>
                  <a:txBody>
                    <a:bodyPr/>
                    <a:lstStyle/>
                    <a:p>
                      <a:r>
                        <a:rPr lang="en-GB" sz="1050" dirty="0" smtClean="0"/>
                        <a:t>Ionising</a:t>
                      </a:r>
                      <a:r>
                        <a:rPr lang="en-GB" sz="1050" baseline="0" dirty="0" smtClean="0"/>
                        <a:t> power</a:t>
                      </a:r>
                      <a:endParaRPr lang="en-GB" sz="1050" dirty="0"/>
                    </a:p>
                  </a:txBody>
                  <a:tcPr/>
                </a:tc>
              </a:tr>
              <a:tr h="370840">
                <a:tc>
                  <a:txBody>
                    <a:bodyPr/>
                    <a:lstStyle/>
                    <a:p>
                      <a:r>
                        <a:rPr lang="en-GB" sz="1050" dirty="0" smtClean="0"/>
                        <a:t>Alpha</a:t>
                      </a:r>
                      <a:endParaRPr lang="en-GB" sz="1050" dirty="0"/>
                    </a:p>
                  </a:txBody>
                  <a:tcPr anchor="ctr"/>
                </a:tc>
                <a:tc>
                  <a:txBody>
                    <a:bodyPr/>
                    <a:lstStyle/>
                    <a:p>
                      <a:r>
                        <a:rPr lang="en-GB" sz="1050" dirty="0" smtClean="0"/>
                        <a:t>A few </a:t>
                      </a:r>
                      <a:r>
                        <a:rPr lang="en-GB" sz="1050" dirty="0" err="1" smtClean="0"/>
                        <a:t>centimet</a:t>
                      </a:r>
                      <a:r>
                        <a:rPr lang="en-GB" sz="1050" dirty="0" smtClean="0"/>
                        <a:t>-res</a:t>
                      </a:r>
                      <a:endParaRPr lang="en-GB" sz="1050" dirty="0"/>
                    </a:p>
                  </a:txBody>
                  <a:tcPr anchor="ctr"/>
                </a:tc>
                <a:tc>
                  <a:txBody>
                    <a:bodyPr/>
                    <a:lstStyle/>
                    <a:p>
                      <a:r>
                        <a:rPr lang="en-GB" sz="1050" dirty="0" smtClean="0"/>
                        <a:t>Not very penetrating</a:t>
                      </a:r>
                      <a:r>
                        <a:rPr lang="en-GB" sz="1050" baseline="0" dirty="0" smtClean="0"/>
                        <a:t> at all: absorbed by a thin sheet of paper.</a:t>
                      </a:r>
                      <a:endParaRPr lang="en-GB" sz="1050" dirty="0"/>
                    </a:p>
                  </a:txBody>
                  <a:tcPr anchor="ctr"/>
                </a:tc>
                <a:tc>
                  <a:txBody>
                    <a:bodyPr/>
                    <a:lstStyle/>
                    <a:p>
                      <a:r>
                        <a:rPr lang="en-GB" sz="1050" dirty="0" smtClean="0"/>
                        <a:t>Strongly ionising</a:t>
                      </a:r>
                      <a:r>
                        <a:rPr lang="en-GB" sz="1050" baseline="0" dirty="0" smtClean="0"/>
                        <a:t> (as alpha particles are large and have a +2 charge)</a:t>
                      </a:r>
                      <a:endParaRPr lang="en-GB" sz="1050" dirty="0"/>
                    </a:p>
                  </a:txBody>
                  <a:tcPr anchor="ctr"/>
                </a:tc>
              </a:tr>
              <a:tr h="370840">
                <a:tc>
                  <a:txBody>
                    <a:bodyPr/>
                    <a:lstStyle/>
                    <a:p>
                      <a:r>
                        <a:rPr lang="en-GB" sz="1050" dirty="0" smtClean="0"/>
                        <a:t>Beta</a:t>
                      </a:r>
                      <a:endParaRPr lang="en-GB" sz="1050" dirty="0"/>
                    </a:p>
                  </a:txBody>
                  <a:tcPr anchor="ctr"/>
                </a:tc>
                <a:tc>
                  <a:txBody>
                    <a:bodyPr/>
                    <a:lstStyle/>
                    <a:p>
                      <a:r>
                        <a:rPr lang="en-GB" sz="1050" dirty="0" smtClean="0"/>
                        <a:t>A few metres</a:t>
                      </a:r>
                      <a:endParaRPr lang="en-GB" sz="1050" dirty="0"/>
                    </a:p>
                  </a:txBody>
                  <a:tcPr anchor="ctr"/>
                </a:tc>
                <a:tc>
                  <a:txBody>
                    <a:bodyPr/>
                    <a:lstStyle/>
                    <a:p>
                      <a:r>
                        <a:rPr lang="en-GB" sz="1050" dirty="0" smtClean="0"/>
                        <a:t>Fairly</a:t>
                      </a:r>
                      <a:r>
                        <a:rPr lang="en-GB" sz="1050" baseline="0" dirty="0" smtClean="0"/>
                        <a:t> penetrating: completely absorbed by a sheet of aluminium 5mm thick. </a:t>
                      </a:r>
                      <a:endParaRPr lang="en-GB" sz="1050" dirty="0"/>
                    </a:p>
                  </a:txBody>
                  <a:tcPr anchor="ctr"/>
                </a:tc>
                <a:tc>
                  <a:txBody>
                    <a:bodyPr/>
                    <a:lstStyle/>
                    <a:p>
                      <a:r>
                        <a:rPr lang="en-GB" sz="1050" dirty="0" smtClean="0"/>
                        <a:t>Moderately ionising (as not as big as alpha particles</a:t>
                      </a:r>
                      <a:r>
                        <a:rPr lang="en-GB" sz="1050" baseline="0" dirty="0" smtClean="0"/>
                        <a:t> and their charge is smaller, -1)</a:t>
                      </a:r>
                      <a:endParaRPr lang="en-GB" sz="1050" dirty="0"/>
                    </a:p>
                  </a:txBody>
                  <a:tcPr anchor="ctr"/>
                </a:tc>
              </a:tr>
              <a:tr h="370840">
                <a:tc>
                  <a:txBody>
                    <a:bodyPr/>
                    <a:lstStyle/>
                    <a:p>
                      <a:r>
                        <a:rPr lang="en-GB" sz="1050" dirty="0" smtClean="0"/>
                        <a:t>Gamma</a:t>
                      </a:r>
                      <a:endParaRPr lang="en-GB" sz="1050" dirty="0"/>
                    </a:p>
                  </a:txBody>
                  <a:tcPr anchor="ctr"/>
                </a:tc>
                <a:tc>
                  <a:txBody>
                    <a:bodyPr/>
                    <a:lstStyle/>
                    <a:p>
                      <a:r>
                        <a:rPr lang="en-GB" sz="1050" dirty="0" smtClean="0"/>
                        <a:t>Enormous distances</a:t>
                      </a:r>
                      <a:endParaRPr lang="en-GB" sz="1050" dirty="0"/>
                    </a:p>
                  </a:txBody>
                  <a:tcPr anchor="ctr"/>
                </a:tc>
                <a:tc>
                  <a:txBody>
                    <a:bodyPr/>
                    <a:lstStyle/>
                    <a:p>
                      <a:r>
                        <a:rPr lang="en-GB" sz="1050" dirty="0" smtClean="0"/>
                        <a:t>Penetrates</a:t>
                      </a:r>
                      <a:r>
                        <a:rPr lang="en-GB" sz="1050" baseline="0" dirty="0" smtClean="0"/>
                        <a:t> most materials. Absorbed only by several metres of concrete or a thick sheet of lead. </a:t>
                      </a:r>
                      <a:endParaRPr lang="en-GB" sz="1050" dirty="0"/>
                    </a:p>
                  </a:txBody>
                  <a:tcPr anchor="ctr"/>
                </a:tc>
                <a:tc>
                  <a:txBody>
                    <a:bodyPr/>
                    <a:lstStyle/>
                    <a:p>
                      <a:r>
                        <a:rPr lang="en-GB" sz="1050" dirty="0" smtClean="0"/>
                        <a:t>Only weakly ionising.</a:t>
                      </a:r>
                      <a:r>
                        <a:rPr lang="en-GB" sz="1050" baseline="0" dirty="0" smtClean="0"/>
                        <a:t> </a:t>
                      </a:r>
                      <a:endParaRPr lang="en-GB" sz="1050" dirty="0"/>
                    </a:p>
                  </a:txBody>
                  <a:tcPr anchor="ctr"/>
                </a:tc>
              </a:tr>
            </a:tbl>
          </a:graphicData>
        </a:graphic>
      </p:graphicFrame>
      <p:pic>
        <p:nvPicPr>
          <p:cNvPr id="2050" name="Picture 2" descr="http://2012books.lardbucket.org/books/principles-of-general-chemistry-v1.0/section_24/7a2c080c5ff3e410fc938a443eb6461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1359" y="3805547"/>
            <a:ext cx="1915254" cy="14236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ealth.siemens.com/ct_applications/somatomsessions/wp-content/uploads/2011/08/Dual-Energy-Lung-Perfusion-CT-in-Children-4.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967" y="5512813"/>
            <a:ext cx="1322569" cy="101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8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14: Nuclear Physics</a:t>
            </a:r>
            <a:endParaRPr lang="en-GB" sz="1600" u="sng" dirty="0">
              <a:latin typeface="Berlin Sans FB Demi" panose="020E0802020502020306" pitchFamily="34"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27162089"/>
                  </p:ext>
                </p:extLst>
              </p:nvPr>
            </p:nvGraphicFramePr>
            <p:xfrm>
              <a:off x="5457056" y="116632"/>
              <a:ext cx="4310112" cy="2520756"/>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Mass number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 total number of subatomic</a:t>
                          </a:r>
                          <a:r>
                            <a:rPr lang="en-GB" sz="1000" b="0" baseline="0" dirty="0" smtClean="0"/>
                            <a:t> particles in the nucleus of an atom (protons + neutrons).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Atomic number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number of protons</a:t>
                          </a:r>
                          <a:r>
                            <a:rPr lang="en-GB" sz="1000" baseline="0" dirty="0" smtClean="0"/>
                            <a:t> in the nucleus of an atom. In other words, the number of positive (+1) charges in the nucleus.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Alpha particle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Can be represented</a:t>
                          </a:r>
                          <a:r>
                            <a:rPr lang="en-GB" sz="1000" baseline="0" dirty="0" smtClean="0"/>
                            <a:t> with the symbol: </a:t>
                          </a:r>
                          <a14:m>
                            <m:oMath xmlns:m="http://schemas.openxmlformats.org/officeDocument/2006/math">
                              <m:m>
                                <m:mPr>
                                  <m:mcs>
                                    <m:mc>
                                      <m:mcPr>
                                        <m:count m:val="1"/>
                                        <m:mcJc m:val="center"/>
                                      </m:mcPr>
                                    </m:mc>
                                  </m:mcs>
                                  <m:ctrlPr>
                                    <a:rPr lang="en-GB" sz="1200" i="1" smtClean="0">
                                      <a:latin typeface="Cambria Math" panose="02040503050406030204" pitchFamily="18" charset="0"/>
                                    </a:rPr>
                                  </m:ctrlPr>
                                </m:mPr>
                                <m:mr>
                                  <m:e>
                                    <m:r>
                                      <m:rPr>
                                        <m:brk m:alnAt="7"/>
                                      </m:rPr>
                                      <a:rPr lang="en-GB" sz="1200" b="0" i="1" smtClean="0">
                                        <a:latin typeface="Cambria Math"/>
                                      </a:rPr>
                                      <m:t>4</m:t>
                                    </m:r>
                                  </m:e>
                                </m:mr>
                                <m:mr>
                                  <m:e>
                                    <m:r>
                                      <a:rPr lang="en-GB" sz="1200" b="0" i="1" smtClean="0">
                                        <a:latin typeface="Cambria Math"/>
                                      </a:rPr>
                                      <m:t>2</m:t>
                                    </m:r>
                                  </m:e>
                                </m:mr>
                              </m:m>
                            </m:oMath>
                          </a14:m>
                          <a:r>
                            <a:rPr lang="en-GB" sz="1600" dirty="0" smtClean="0"/>
                            <a:t>He</a:t>
                          </a:r>
                          <a:endParaRPr lang="en-GB"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Beta particle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Can be</a:t>
                          </a:r>
                          <a:r>
                            <a:rPr lang="en-GB" sz="1000" baseline="0" dirty="0" smtClean="0"/>
                            <a:t> represented with the symbol: </a:t>
                          </a:r>
                          <a14:m>
                            <m:oMath xmlns:m="http://schemas.openxmlformats.org/officeDocument/2006/math">
                              <m:m>
                                <m:mPr>
                                  <m:mcs>
                                    <m:mc>
                                      <m:mcPr>
                                        <m:count m:val="1"/>
                                        <m:mcJc m:val="center"/>
                                      </m:mcPr>
                                    </m:mc>
                                  </m:mcs>
                                  <m:ctrlPr>
                                    <a:rPr lang="en-GB" sz="1000" i="1" smtClean="0">
                                      <a:latin typeface="Cambria Math" panose="02040503050406030204" pitchFamily="18" charset="0"/>
                                    </a:rPr>
                                  </m:ctrlPr>
                                </m:mPr>
                                <m:mr>
                                  <m:e>
                                    <m:r>
                                      <m:rPr>
                                        <m:brk m:alnAt="7"/>
                                      </m:rPr>
                                      <a:rPr lang="en-GB" sz="1000" b="0" i="1" smtClean="0">
                                        <a:latin typeface="Cambria Math"/>
                                      </a:rPr>
                                      <m:t>0</m:t>
                                    </m:r>
                                  </m:e>
                                </m:mr>
                                <m:mr>
                                  <m:e>
                                    <m:r>
                                      <a:rPr lang="en-GB" sz="1000" b="0" i="1" smtClean="0">
                                        <a:latin typeface="Cambria Math"/>
                                      </a:rPr>
                                      <m:t>−1</m:t>
                                    </m:r>
                                  </m:e>
                                </m:mr>
                              </m:m>
                            </m:oMath>
                          </a14:m>
                          <a:r>
                            <a:rPr lang="en-GB" sz="1600" dirty="0" smtClean="0"/>
                            <a:t>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Half</a:t>
                          </a:r>
                          <a:r>
                            <a:rPr lang="en-GB" sz="1000" baseline="0" dirty="0" smtClean="0"/>
                            <a:t>-life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half-life of a radioactive isotope is the average time it takes for the number</a:t>
                          </a:r>
                          <a:r>
                            <a:rPr lang="en-GB" sz="1000" baseline="0" dirty="0" smtClean="0"/>
                            <a:t> of radioactive nuclei to halve. It can be also be measured as the time it takes for the count rate of the sample to decrease to half its starting count rate.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565152024"/>
                  </p:ext>
                </p:extLst>
              </p:nvPr>
            </p:nvGraphicFramePr>
            <p:xfrm>
              <a:off x="5457056" y="116632"/>
              <a:ext cx="4310112" cy="2520756"/>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GB" sz="1000" dirty="0" smtClean="0"/>
                            <a:t>Mass number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 total number of subatomic</a:t>
                          </a:r>
                          <a:r>
                            <a:rPr lang="en-GB" sz="1000" b="0" baseline="0" dirty="0" smtClean="0"/>
                            <a:t> particles in the nucleus of an atom (protons + neutrons).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GB" sz="1000" dirty="0" smtClean="0"/>
                            <a:t>Atomic number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number of protons</a:t>
                          </a:r>
                          <a:r>
                            <a:rPr lang="en-GB" sz="1000" baseline="0" dirty="0" smtClean="0"/>
                            <a:t> in the nucleus of an atom. In other words, the number of positive (+1) charges in the nucleus.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589">
                    <a:tc>
                      <a:txBody>
                        <a:bodyPr/>
                        <a:lstStyle/>
                        <a:p>
                          <a:r>
                            <a:rPr lang="en-GB" sz="1000" dirty="0" smtClean="0"/>
                            <a:t>Alpha particle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30443" t="-272308" r="-185" b="-273846"/>
                          </a:stretch>
                        </a:blipFill>
                      </a:tcPr>
                    </a:tc>
                  </a:tr>
                  <a:tr h="344615">
                    <a:tc>
                      <a:txBody>
                        <a:bodyPr/>
                        <a:lstStyle/>
                        <a:p>
                          <a:r>
                            <a:rPr lang="en-GB" sz="1000" dirty="0" smtClean="0"/>
                            <a:t>Beta particle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30443" t="-424561" r="-185" b="-212281"/>
                          </a:stretch>
                        </a:blipFill>
                      </a:tcPr>
                    </a:tc>
                  </a:tr>
                  <a:tr h="701040">
                    <a:tc>
                      <a:txBody>
                        <a:bodyPr/>
                        <a:lstStyle/>
                        <a:p>
                          <a:r>
                            <a:rPr lang="en-GB" sz="1000" dirty="0" smtClean="0"/>
                            <a:t>Half</a:t>
                          </a:r>
                          <a:r>
                            <a:rPr lang="en-GB" sz="1000" baseline="0" dirty="0" smtClean="0"/>
                            <a:t>-life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half-life of a radioactive isotope is the average time it takes for the number</a:t>
                          </a:r>
                          <a:r>
                            <a:rPr lang="en-GB" sz="1000" baseline="0" dirty="0" smtClean="0"/>
                            <a:t> of radioactive nuclei to halve. It can be also be measured as the time it takes for the count rate of the sample to decrease to half its starting count rate.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6" name="Title 1"/>
          <p:cNvSpPr txBox="1">
            <a:spLocks/>
          </p:cNvSpPr>
          <p:nvPr/>
        </p:nvSpPr>
        <p:spPr>
          <a:xfrm>
            <a:off x="128464" y="836711"/>
            <a:ext cx="5193795" cy="345638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Nuclear equations</a:t>
            </a:r>
          </a:p>
          <a:p>
            <a:pPr algn="l"/>
            <a:endParaRPr lang="en-GB" sz="1000" u="sng" dirty="0" smtClean="0">
              <a:latin typeface="+mj-lt"/>
            </a:endParaRPr>
          </a:p>
          <a:p>
            <a:pPr algn="l"/>
            <a:r>
              <a:rPr lang="en-GB" sz="1000" dirty="0" smtClean="0">
                <a:latin typeface="+mj-lt"/>
              </a:rPr>
              <a:t>To show what happens to an atom when it radioactively decays, we use nuclear equations. In these equations, we represent alpha and beta particles as shown in the key terms table. </a:t>
            </a:r>
          </a:p>
          <a:p>
            <a:pPr algn="l"/>
            <a:endParaRPr lang="en-GB" sz="1000" dirty="0">
              <a:latin typeface="+mj-lt"/>
            </a:endParaRPr>
          </a:p>
          <a:p>
            <a:pPr algn="l"/>
            <a:r>
              <a:rPr lang="en-GB" sz="1000" dirty="0" smtClean="0">
                <a:latin typeface="+mj-lt"/>
              </a:rPr>
              <a:t>Recalling what an alpha particle actually is (2 protons and 2 neutrons), it is clear that a nucleus going through alpha decay loses 4 subatomic particles (so the mass number has to </a:t>
            </a:r>
            <a:r>
              <a:rPr lang="en-GB" sz="1000" b="1" dirty="0" smtClean="0">
                <a:latin typeface="+mj-lt"/>
              </a:rPr>
              <a:t>decrease</a:t>
            </a:r>
            <a:r>
              <a:rPr lang="en-GB" sz="1000" dirty="0" smtClean="0">
                <a:latin typeface="+mj-lt"/>
              </a:rPr>
              <a:t> by </a:t>
            </a:r>
            <a:r>
              <a:rPr lang="en-GB" sz="1000" i="1" dirty="0" smtClean="0">
                <a:latin typeface="+mj-lt"/>
              </a:rPr>
              <a:t>four</a:t>
            </a:r>
            <a:r>
              <a:rPr lang="en-GB" sz="1000" dirty="0" smtClean="0">
                <a:latin typeface="+mj-lt"/>
              </a:rPr>
              <a:t>). Two of those are </a:t>
            </a:r>
            <a:r>
              <a:rPr lang="en-GB" sz="1000" i="1" dirty="0" smtClean="0">
                <a:latin typeface="+mj-lt"/>
              </a:rPr>
              <a:t>protons</a:t>
            </a:r>
            <a:r>
              <a:rPr lang="en-GB" sz="1000" dirty="0" smtClean="0">
                <a:latin typeface="+mj-lt"/>
              </a:rPr>
              <a:t>, so the </a:t>
            </a:r>
            <a:r>
              <a:rPr lang="en-GB" sz="1000" i="1" dirty="0" smtClean="0">
                <a:latin typeface="+mj-lt"/>
              </a:rPr>
              <a:t>atomic number</a:t>
            </a:r>
            <a:r>
              <a:rPr lang="en-GB" sz="1000" dirty="0" smtClean="0">
                <a:latin typeface="+mj-lt"/>
              </a:rPr>
              <a:t> must decrease by 2. Here’s an example:</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r>
              <a:rPr lang="en-GB" sz="1000" dirty="0" smtClean="0">
                <a:latin typeface="+mj-lt"/>
              </a:rPr>
              <a:t>This shows that a radon nucleus decays to produce a polonium nucleus and an alpha particle. </a:t>
            </a:r>
          </a:p>
          <a:p>
            <a:pPr algn="l"/>
            <a:endParaRPr lang="en-GB" sz="1000" dirty="0">
              <a:latin typeface="+mj-lt"/>
            </a:endParaRPr>
          </a:p>
          <a:p>
            <a:pPr algn="l"/>
            <a:r>
              <a:rPr lang="en-GB" sz="1000" dirty="0" smtClean="0">
                <a:latin typeface="+mj-lt"/>
              </a:rPr>
              <a:t>Beta decay results in a beta particle, and happens because a neutron turns into a proton and an electron. The electron is ejected from the nucleus. Since neutrons and protons have the same mass, the mass number does not change. However, there is an </a:t>
            </a:r>
            <a:r>
              <a:rPr lang="en-GB" sz="1000" i="1" dirty="0" smtClean="0">
                <a:latin typeface="+mj-lt"/>
              </a:rPr>
              <a:t>extra proton</a:t>
            </a:r>
            <a:r>
              <a:rPr lang="en-GB" sz="1000" dirty="0" smtClean="0">
                <a:latin typeface="+mj-lt"/>
              </a:rPr>
              <a:t>, so the atomic number must increase by one (therefore the charge of the nucleus increases by 1). Here’s an example: </a:t>
            </a:r>
          </a:p>
          <a:p>
            <a:pPr algn="l"/>
            <a:endParaRPr lang="en-GB" sz="1000" dirty="0">
              <a:latin typeface="+mj-lt"/>
            </a:endParaRPr>
          </a:p>
          <a:p>
            <a:pPr algn="l"/>
            <a:endParaRPr lang="en-GB" sz="1000" dirty="0" smtClean="0">
              <a:latin typeface="+mj-lt"/>
            </a:endParaRPr>
          </a:p>
          <a:p>
            <a:pPr algn="l"/>
            <a:endParaRPr lang="en-GB" sz="1000" dirty="0">
              <a:latin typeface="+mj-lt"/>
            </a:endParaRPr>
          </a:p>
          <a:p>
            <a:pPr algn="l"/>
            <a:r>
              <a:rPr lang="en-GB" sz="1000" dirty="0" smtClean="0">
                <a:latin typeface="+mj-lt"/>
              </a:rPr>
              <a:t>This shows that the carbon nucleus decays to produce a nitrogen nucleus and a beta particle. </a:t>
            </a:r>
          </a:p>
          <a:p>
            <a:pPr algn="l"/>
            <a:endParaRPr lang="en-GB" sz="1000" dirty="0" smtClean="0">
              <a:latin typeface="+mj-lt"/>
            </a:endParaRPr>
          </a:p>
          <a:p>
            <a:pPr algn="l"/>
            <a:r>
              <a:rPr lang="en-GB" sz="1000" dirty="0" smtClean="0">
                <a:latin typeface="+mj-lt"/>
              </a:rPr>
              <a:t>NB: emission of a gamma ray DOES NOT cause any change to the mass or atomic number. </a:t>
            </a:r>
            <a:endParaRPr lang="en-GB" sz="1000" i="1" dirty="0">
              <a:latin typeface="+mj-lt"/>
            </a:endParaRPr>
          </a:p>
          <a:p>
            <a:pPr algn="l"/>
            <a:endParaRPr lang="en-GB" sz="1000" dirty="0" smtClean="0">
              <a:latin typeface="+mj-lt"/>
            </a:endParaRPr>
          </a:p>
          <a:p>
            <a:pPr algn="l"/>
            <a:endParaRPr lang="en-GB" sz="1000" dirty="0">
              <a:latin typeface="+mj-lt"/>
            </a:endParaRPr>
          </a:p>
        </p:txBody>
      </p:sp>
      <p:sp>
        <p:nvSpPr>
          <p:cNvPr id="12" name="Title 1"/>
          <p:cNvSpPr txBox="1">
            <a:spLocks/>
          </p:cNvSpPr>
          <p:nvPr/>
        </p:nvSpPr>
        <p:spPr>
          <a:xfrm>
            <a:off x="129953" y="4365104"/>
            <a:ext cx="5192306" cy="237626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Radioactive contamination</a:t>
            </a:r>
          </a:p>
          <a:p>
            <a:pPr algn="l"/>
            <a:endParaRPr lang="en-GB" sz="1000" u="sng" dirty="0" smtClean="0">
              <a:latin typeface="+mj-lt"/>
            </a:endParaRPr>
          </a:p>
          <a:p>
            <a:pPr algn="l"/>
            <a:r>
              <a:rPr lang="en-GB" sz="1000" dirty="0" smtClean="0">
                <a:latin typeface="+mj-lt"/>
              </a:rPr>
              <a:t>It is vital to realise that being exposed to nuclear radiation DOES NOT make something radioactive! (Despite what comic books show.) We say the exposed material/object is </a:t>
            </a:r>
            <a:r>
              <a:rPr lang="en-GB" sz="1000" b="1" dirty="0" smtClean="0">
                <a:latin typeface="+mj-lt"/>
              </a:rPr>
              <a:t>irradiated</a:t>
            </a:r>
            <a:r>
              <a:rPr lang="en-GB" sz="1000" dirty="0" smtClean="0">
                <a:latin typeface="+mj-lt"/>
              </a:rPr>
              <a:t>, and it is dangerous for living cells, as you know. </a:t>
            </a:r>
          </a:p>
          <a:p>
            <a:pPr algn="l"/>
            <a:endParaRPr lang="en-GB" sz="1000" dirty="0">
              <a:latin typeface="+mj-lt"/>
            </a:endParaRPr>
          </a:p>
          <a:p>
            <a:pPr algn="l"/>
            <a:r>
              <a:rPr lang="en-GB" sz="1000" dirty="0" smtClean="0">
                <a:latin typeface="+mj-lt"/>
              </a:rPr>
              <a:t>So, </a:t>
            </a:r>
            <a:r>
              <a:rPr lang="en-GB" sz="1000" b="1" dirty="0" smtClean="0">
                <a:latin typeface="+mj-lt"/>
              </a:rPr>
              <a:t>radioactive contamination </a:t>
            </a:r>
            <a:r>
              <a:rPr lang="en-GB" sz="1000" dirty="0" smtClean="0">
                <a:latin typeface="+mj-lt"/>
              </a:rPr>
              <a:t>is NOT being exposed to nuclear radiation. It means getting unwanted radioactive materials onto other materials. For instance, spilling a powdered radioactive source onto clothes. This is dangerous because the radioactive material keeps on emitting nuclear radiation through nuclear decay, so it can keep on irradiating the thing its on. </a:t>
            </a:r>
          </a:p>
          <a:p>
            <a:pPr algn="l"/>
            <a:endParaRPr lang="en-GB" sz="1000" dirty="0">
              <a:latin typeface="+mj-lt"/>
            </a:endParaRPr>
          </a:p>
          <a:p>
            <a:pPr algn="l"/>
            <a:r>
              <a:rPr lang="en-GB" sz="1000" dirty="0" smtClean="0">
                <a:latin typeface="+mj-lt"/>
              </a:rPr>
              <a:t>The hazards due to irradiation or contamination mean that </a:t>
            </a:r>
            <a:r>
              <a:rPr lang="en-GB" sz="1000" i="1" dirty="0" smtClean="0">
                <a:latin typeface="+mj-lt"/>
              </a:rPr>
              <a:t>precautions</a:t>
            </a:r>
            <a:r>
              <a:rPr lang="en-GB" sz="1000" dirty="0" smtClean="0">
                <a:latin typeface="+mj-lt"/>
              </a:rPr>
              <a:t> must be taken. For instance, the radioactive materials (e.g. uranium) used in nuclear power plant is only transferred, stored and used in containers that nuclear radiation can’t penetrate. There is ongoing research by scientists into the effects of nuclear radiation on human health. Like all scientific findings, this research should be </a:t>
            </a:r>
            <a:r>
              <a:rPr lang="en-GB" sz="1000" b="1" dirty="0" smtClean="0">
                <a:latin typeface="+mj-lt"/>
              </a:rPr>
              <a:t>published</a:t>
            </a:r>
            <a:r>
              <a:rPr lang="en-GB" sz="1000" dirty="0" smtClean="0">
                <a:latin typeface="+mj-lt"/>
              </a:rPr>
              <a:t> and receive </a:t>
            </a:r>
            <a:r>
              <a:rPr lang="en-GB" sz="1000" b="1" dirty="0" smtClean="0">
                <a:latin typeface="+mj-lt"/>
              </a:rPr>
              <a:t>peer review</a:t>
            </a:r>
            <a:r>
              <a:rPr lang="en-GB" sz="1000" dirty="0" smtClean="0">
                <a:latin typeface="+mj-lt"/>
              </a:rPr>
              <a:t> – where other scientists check the methods and analysis performed, to make sure it is right! </a:t>
            </a:r>
            <a:endParaRPr lang="en-GB" sz="1000" dirty="0">
              <a:latin typeface="+mj-lt"/>
            </a:endParaRPr>
          </a:p>
        </p:txBody>
      </p:sp>
      <p:sp>
        <p:nvSpPr>
          <p:cNvPr id="35" name="Title 1"/>
          <p:cNvSpPr txBox="1">
            <a:spLocks/>
          </p:cNvSpPr>
          <p:nvPr/>
        </p:nvSpPr>
        <p:spPr>
          <a:xfrm>
            <a:off x="5457057" y="2780928"/>
            <a:ext cx="4320480" cy="175811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Half life</a:t>
            </a:r>
          </a:p>
          <a:p>
            <a:pPr algn="l"/>
            <a:endParaRPr lang="en-GB" sz="1000" u="sng" dirty="0" smtClean="0">
              <a:latin typeface="+mj-lt"/>
            </a:endParaRPr>
          </a:p>
          <a:p>
            <a:pPr algn="l"/>
            <a:r>
              <a:rPr lang="en-GB" sz="1000" dirty="0" smtClean="0">
                <a:latin typeface="+mj-lt"/>
              </a:rPr>
              <a:t>Radioactive decay is </a:t>
            </a:r>
            <a:r>
              <a:rPr lang="en-GB" sz="1000" b="1" dirty="0" smtClean="0">
                <a:latin typeface="+mj-lt"/>
              </a:rPr>
              <a:t>random</a:t>
            </a:r>
            <a:r>
              <a:rPr lang="en-GB" sz="1000" dirty="0" smtClean="0">
                <a:latin typeface="+mj-lt"/>
              </a:rPr>
              <a:t> – so you don’t know which nucleus will decay next. However, with a </a:t>
            </a:r>
            <a:r>
              <a:rPr lang="en-GB" sz="1000" u="sng" dirty="0" smtClean="0">
                <a:latin typeface="+mj-lt"/>
              </a:rPr>
              <a:t>large number</a:t>
            </a:r>
            <a:r>
              <a:rPr lang="en-GB" sz="1000" i="1" dirty="0" smtClean="0">
                <a:latin typeface="+mj-lt"/>
              </a:rPr>
              <a:t> </a:t>
            </a:r>
            <a:r>
              <a:rPr lang="en-GB" sz="1000" dirty="0" smtClean="0">
                <a:latin typeface="+mj-lt"/>
              </a:rPr>
              <a:t>of radioactive nuclei, the time it takes for </a:t>
            </a:r>
            <a:r>
              <a:rPr lang="en-GB" sz="1000" u="sng" dirty="0" smtClean="0">
                <a:latin typeface="+mj-lt"/>
              </a:rPr>
              <a:t>HALF</a:t>
            </a:r>
            <a:r>
              <a:rPr lang="en-GB" sz="1000" dirty="0" smtClean="0">
                <a:latin typeface="+mj-lt"/>
              </a:rPr>
              <a:t> of them to decay </a:t>
            </a:r>
            <a:r>
              <a:rPr lang="en-GB" sz="1000" i="1" dirty="0" smtClean="0">
                <a:latin typeface="+mj-lt"/>
              </a:rPr>
              <a:t>is</a:t>
            </a:r>
            <a:r>
              <a:rPr lang="en-GB" sz="1000" dirty="0" smtClean="0">
                <a:latin typeface="+mj-lt"/>
              </a:rPr>
              <a:t> predicable. This differs depending on the particular isotope involved. This length of time is called a </a:t>
            </a:r>
            <a:r>
              <a:rPr lang="en-GB" sz="1000" b="1" dirty="0" smtClean="0">
                <a:latin typeface="+mj-lt"/>
              </a:rPr>
              <a:t>half-life</a:t>
            </a:r>
            <a:r>
              <a:rPr lang="en-GB" sz="1000" dirty="0" smtClean="0">
                <a:latin typeface="+mj-lt"/>
              </a:rPr>
              <a:t> (see definitions too). Plotting the number of radioactive nuclei OR the count rate against time makes half-life easy to find. Read off the time it takes for the number on the y-axis to decrease by a half. So, in this example, we can see that the half-life of carbon-14 is 5.5 thousand years, whereas the half-life of plutonium-239 is 24 thousand years. </a:t>
            </a:r>
          </a:p>
          <a:p>
            <a:pPr algn="l"/>
            <a:endParaRPr lang="en-GB" sz="1000" dirty="0">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560" y="2026615"/>
            <a:ext cx="3465602" cy="39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503" y="3284984"/>
            <a:ext cx="3561188" cy="41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image.slidesharecdn.com/halflifefromgraphs-110313082156-phpapp02/95/half-life-from-graphs-3-728.jpg?cb=1300004706">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434" t="9431" r="17040" b="25815"/>
          <a:stretch/>
        </p:blipFill>
        <p:spPr bwMode="auto">
          <a:xfrm>
            <a:off x="6537175" y="4539045"/>
            <a:ext cx="3240361" cy="22023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969224" y="5517232"/>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85248" y="5517232"/>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77336" y="5517232"/>
            <a:ext cx="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29065" y="5517956"/>
            <a:ext cx="1008111" cy="1223412"/>
          </a:xfrm>
          <a:prstGeom prst="rect">
            <a:avLst/>
          </a:prstGeom>
          <a:noFill/>
          <a:ln>
            <a:solidFill>
              <a:schemeClr val="accent1"/>
            </a:solidFill>
          </a:ln>
        </p:spPr>
        <p:txBody>
          <a:bodyPr wrap="square" rtlCol="0">
            <a:spAutoFit/>
          </a:bodyPr>
          <a:lstStyle/>
          <a:p>
            <a:r>
              <a:rPr lang="en-GB" sz="1050" dirty="0" smtClean="0"/>
              <a:t>The y-axis could also show count rate (</a:t>
            </a:r>
            <a:r>
              <a:rPr lang="en-GB" sz="1050" dirty="0" err="1" smtClean="0"/>
              <a:t>Bq</a:t>
            </a:r>
            <a:r>
              <a:rPr lang="en-GB" sz="1050" dirty="0" smtClean="0"/>
              <a:t>) – the shape of the graph would be identical</a:t>
            </a:r>
            <a:endParaRPr lang="en-GB" sz="1050" dirty="0"/>
          </a:p>
        </p:txBody>
      </p:sp>
    </p:spTree>
    <p:extLst>
      <p:ext uri="{BB962C8B-B14F-4D97-AF65-F5344CB8AC3E}">
        <p14:creationId xmlns:p14="http://schemas.microsoft.com/office/powerpoint/2010/main" val="177961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15: Rates of Reaction</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5419387"/>
              </p:ext>
            </p:extLst>
          </p:nvPr>
        </p:nvGraphicFramePr>
        <p:xfrm>
          <a:off x="5457056" y="116632"/>
          <a:ext cx="4310112" cy="1800408"/>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Rate of Reaction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rate</a:t>
                      </a:r>
                      <a:r>
                        <a:rPr lang="en-GB" sz="1000" baseline="0" dirty="0" smtClean="0"/>
                        <a:t> at which reactants are being turned into products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Reactant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What is</a:t>
                      </a:r>
                      <a:r>
                        <a:rPr lang="en-GB" sz="1000" baseline="0" dirty="0" smtClean="0"/>
                        <a:t> used in a chemical reaction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Product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What is made in a chemical reaction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Catalyst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substance which speeds up a chemical</a:t>
                      </a:r>
                      <a:r>
                        <a:rPr lang="en-GB" sz="1000" baseline="0" dirty="0" smtClean="0"/>
                        <a:t> reaction without being used up</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00" dirty="0" smtClean="0"/>
                        <a:t>Tangent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straight line that touches a curve</a:t>
                      </a:r>
                      <a:r>
                        <a:rPr lang="en-GB" sz="1000" baseline="0" dirty="0" smtClean="0"/>
                        <a:t> at a point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128464" y="836712"/>
            <a:ext cx="5256584" cy="1015663"/>
          </a:xfrm>
          <a:prstGeom prst="rect">
            <a:avLst/>
          </a:prstGeom>
          <a:noFill/>
          <a:ln w="19050">
            <a:solidFill>
              <a:schemeClr val="accent2"/>
            </a:solidFill>
          </a:ln>
        </p:spPr>
        <p:txBody>
          <a:bodyPr wrap="square" rtlCol="0">
            <a:spAutoFit/>
          </a:bodyPr>
          <a:lstStyle/>
          <a:p>
            <a:pPr algn="ctr"/>
            <a:r>
              <a:rPr lang="en-GB" sz="1000" b="1" dirty="0" smtClean="0"/>
              <a:t>Rate of Reaction</a:t>
            </a:r>
          </a:p>
          <a:p>
            <a:r>
              <a:rPr lang="en-GB" sz="1000" dirty="0" smtClean="0"/>
              <a:t>The rate of reaction is the speed at which a chemical reaction is happening. This can vary hugely from reaction to reaction.</a:t>
            </a:r>
          </a:p>
          <a:p>
            <a:r>
              <a:rPr lang="en-GB" sz="1000" dirty="0" smtClean="0"/>
              <a:t>The rate of reaction can be calculated either by measuring the quantity of </a:t>
            </a:r>
            <a:r>
              <a:rPr lang="en-GB" sz="1000" b="1" dirty="0" smtClean="0"/>
              <a:t>reactant used or the quantity of product made in a certain length of time</a:t>
            </a:r>
            <a:r>
              <a:rPr lang="en-GB" sz="1000" dirty="0" smtClean="0"/>
              <a:t>. The quantity can either be a volume measured in cm</a:t>
            </a:r>
            <a:r>
              <a:rPr lang="en-GB" sz="1000" baseline="30000" dirty="0" smtClean="0"/>
              <a:t>3</a:t>
            </a:r>
            <a:r>
              <a:rPr lang="en-GB" sz="1000" dirty="0" smtClean="0"/>
              <a:t> ,  a mass measure in grams (g) or an amount measured in Moles (</a:t>
            </a:r>
            <a:r>
              <a:rPr lang="en-GB" sz="1000" dirty="0" err="1"/>
              <a:t>M</a:t>
            </a:r>
            <a:r>
              <a:rPr lang="en-GB" sz="1000" dirty="0" err="1" smtClean="0"/>
              <a:t>ol</a:t>
            </a:r>
            <a:r>
              <a:rPr lang="en-GB" sz="1000" dirty="0" smtClean="0"/>
              <a:t>).</a:t>
            </a:r>
          </a:p>
        </p:txBody>
      </p:sp>
      <p:sp>
        <p:nvSpPr>
          <p:cNvPr id="9" name="TextBox 8"/>
          <p:cNvSpPr txBox="1"/>
          <p:nvPr/>
        </p:nvSpPr>
        <p:spPr>
          <a:xfrm>
            <a:off x="200472" y="4768022"/>
            <a:ext cx="5112568" cy="1938992"/>
          </a:xfrm>
          <a:prstGeom prst="rect">
            <a:avLst/>
          </a:prstGeom>
          <a:noFill/>
          <a:ln w="19050">
            <a:solidFill>
              <a:schemeClr val="accent2"/>
            </a:solidFill>
          </a:ln>
        </p:spPr>
        <p:txBody>
          <a:bodyPr wrap="square" rtlCol="0">
            <a:spAutoFit/>
          </a:bodyPr>
          <a:lstStyle/>
          <a:p>
            <a:pPr algn="ctr"/>
            <a:r>
              <a:rPr lang="en-GB" sz="1400" dirty="0"/>
              <a:t> </a:t>
            </a:r>
            <a:r>
              <a:rPr lang="en-GB" sz="1200" b="1" dirty="0" smtClean="0"/>
              <a:t>Calculating the Mean Rate of </a:t>
            </a:r>
            <a:r>
              <a:rPr lang="en-GB" sz="1200" b="1" smtClean="0"/>
              <a:t>Reaction -Higher </a:t>
            </a:r>
            <a:r>
              <a:rPr lang="en-GB" sz="1200" b="1" dirty="0" smtClean="0"/>
              <a:t>Tier</a:t>
            </a:r>
          </a:p>
          <a:p>
            <a:r>
              <a:rPr lang="en-GB" sz="1050" dirty="0" smtClean="0"/>
              <a:t>To calculate the mean rate of reaction from a graph you need to pick two y values  on the graph and two x values, subtract the largest from the smallest and the divide the value on the y axis by the valued on the x axis.</a:t>
            </a:r>
            <a:endParaRPr lang="en-GB" sz="1100" dirty="0"/>
          </a:p>
          <a:p>
            <a:pPr algn="ctr"/>
            <a:endParaRPr lang="en-GB" sz="1400" b="1" dirty="0" smtClean="0"/>
          </a:p>
          <a:p>
            <a:pPr algn="ctr"/>
            <a:endParaRPr lang="en-GB" sz="1400" b="1" dirty="0"/>
          </a:p>
          <a:p>
            <a:pPr algn="ctr"/>
            <a:endParaRPr lang="en-GB" sz="1400" b="1" dirty="0" smtClean="0"/>
          </a:p>
          <a:p>
            <a:pPr algn="ctr"/>
            <a:endParaRPr lang="en-GB" sz="1400" b="1" dirty="0" smtClean="0"/>
          </a:p>
          <a:p>
            <a:pPr algn="ctr"/>
            <a:endParaRPr lang="en-GB" sz="1400" b="1" dirty="0" smtClean="0"/>
          </a:p>
        </p:txBody>
      </p: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3769935129"/>
                  </p:ext>
                </p:extLst>
              </p:nvPr>
            </p:nvGraphicFramePr>
            <p:xfrm>
              <a:off x="5492416" y="2060848"/>
              <a:ext cx="4189079" cy="1674080"/>
            </p:xfrm>
            <a:graphic>
              <a:graphicData uri="http://schemas.openxmlformats.org/drawingml/2006/table">
                <a:tbl>
                  <a:tblPr firstRow="1" bandRow="1">
                    <a:tableStyleId>{5940675A-B579-460E-94D1-54222C63F5DA}</a:tableStyleId>
                  </a:tblPr>
                  <a:tblGrid>
                    <a:gridCol w="2124880"/>
                    <a:gridCol w="2064199"/>
                  </a:tblGrid>
                  <a:tr h="310997">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82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a:t>
                          </a:r>
                        </a:p>
                        <a:p>
                          <a:r>
                            <a:rPr lang="en-GB" sz="900" b="0" dirty="0" smtClean="0"/>
                            <a:t>Rate</a:t>
                          </a:r>
                          <a:r>
                            <a:rPr lang="en-GB" sz="900" b="0" baseline="0" dirty="0" smtClean="0"/>
                            <a:t> of Reaction</a:t>
                          </a:r>
                          <a14:m>
                            <m:oMath xmlns:m="http://schemas.openxmlformats.org/officeDocument/2006/math">
                              <m:r>
                                <a:rPr lang="en-GB" sz="900" b="0" i="1" smtClean="0">
                                  <a:latin typeface="Cambria Math"/>
                                </a:rPr>
                                <m:t>= </m:t>
                              </m:r>
                              <m:f>
                                <m:fPr>
                                  <m:ctrlPr>
                                    <a:rPr lang="en-GB" sz="900" b="0" i="1" smtClean="0">
                                      <a:latin typeface="Cambria Math" panose="02040503050406030204" pitchFamily="18" charset="0"/>
                                    </a:rPr>
                                  </m:ctrlPr>
                                </m:fPr>
                                <m:num>
                                  <m:r>
                                    <a:rPr lang="en-GB" sz="900" b="0" i="1" smtClean="0">
                                      <a:latin typeface="Cambria Math"/>
                                    </a:rPr>
                                    <m:t>𝑅𝑒𝑎𝑐𝑡𝑎𝑛𝑡</m:t>
                                  </m:r>
                                  <m:r>
                                    <a:rPr lang="en-GB" sz="900" b="0" i="1" smtClean="0">
                                      <a:latin typeface="Cambria Math"/>
                                    </a:rPr>
                                    <m:t> </m:t>
                                  </m:r>
                                  <m:r>
                                    <a:rPr lang="en-GB" sz="900" b="0" i="1" smtClean="0">
                                      <a:latin typeface="Cambria Math"/>
                                    </a:rPr>
                                    <m:t>𝑢𝑠𝑒𝑑</m:t>
                                  </m:r>
                                </m:num>
                                <m:den>
                                  <m:r>
                                    <a:rPr lang="en-GB" sz="900" b="0" i="1" smtClean="0">
                                      <a:latin typeface="Cambria Math"/>
                                    </a:rPr>
                                    <m:t>𝑡𝑖𝑚𝑒</m:t>
                                  </m:r>
                                </m:den>
                              </m:f>
                            </m:oMath>
                          </a14:m>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i="1" dirty="0" smtClean="0"/>
                            <a:t>Reactant used can either  be measured</a:t>
                          </a:r>
                          <a:r>
                            <a:rPr lang="en-GB" sz="900" i="1" baseline="0" dirty="0" smtClean="0"/>
                            <a:t> in Moles, grams or cm</a:t>
                          </a:r>
                          <a:r>
                            <a:rPr lang="en-GB" sz="900" i="1" baseline="30000" dirty="0" smtClean="0"/>
                            <a:t>3</a:t>
                          </a:r>
                          <a:r>
                            <a:rPr lang="en-GB" sz="900" i="1" baseline="0" dirty="0" smtClean="0"/>
                            <a:t> depending on whether it is a solid or gaseous reactant</a:t>
                          </a:r>
                          <a:endParaRPr lang="en-GB" sz="900" i="1"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84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a:t>
                          </a:r>
                        </a:p>
                        <a:p>
                          <a:r>
                            <a:rPr lang="en-GB" sz="900" b="0" dirty="0" smtClean="0"/>
                            <a:t>Rate</a:t>
                          </a:r>
                          <a:r>
                            <a:rPr lang="en-GB" sz="900" b="0" baseline="0" dirty="0" smtClean="0"/>
                            <a:t> of Reaction</a:t>
                          </a:r>
                          <a14:m>
                            <m:oMath xmlns:m="http://schemas.openxmlformats.org/officeDocument/2006/math">
                              <m:r>
                                <a:rPr lang="en-GB" sz="900" b="0" i="1" smtClean="0">
                                  <a:latin typeface="Cambria Math"/>
                                </a:rPr>
                                <m:t>= </m:t>
                              </m:r>
                              <m:f>
                                <m:fPr>
                                  <m:ctrlPr>
                                    <a:rPr lang="en-GB" sz="900" b="0" i="1" smtClean="0">
                                      <a:latin typeface="Cambria Math" panose="02040503050406030204" pitchFamily="18" charset="0"/>
                                    </a:rPr>
                                  </m:ctrlPr>
                                </m:fPr>
                                <m:num>
                                  <m:r>
                                    <a:rPr lang="en-GB" sz="900" b="0" i="1" smtClean="0">
                                      <a:latin typeface="Cambria Math"/>
                                    </a:rPr>
                                    <m:t>𝑃𝑟𝑜𝑑𝑢𝑐𝑡</m:t>
                                  </m:r>
                                  <m:r>
                                    <a:rPr lang="en-GB" sz="900" b="0" i="1" smtClean="0">
                                      <a:latin typeface="Cambria Math"/>
                                    </a:rPr>
                                    <m:t>  </m:t>
                                  </m:r>
                                  <m:r>
                                    <a:rPr lang="en-GB" sz="900" b="0" i="1" smtClean="0">
                                      <a:latin typeface="Cambria Math"/>
                                    </a:rPr>
                                    <m:t>𝑀𝑎𝑑𝑒</m:t>
                                  </m:r>
                                </m:num>
                                <m:den>
                                  <m:r>
                                    <a:rPr lang="en-GB" sz="900" b="0" i="1" smtClean="0">
                                      <a:latin typeface="Cambria Math"/>
                                    </a:rPr>
                                    <m:t>𝑡𝑖𝑚𝑒</m:t>
                                  </m:r>
                                </m:den>
                              </m:f>
                            </m:oMath>
                          </a14:m>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i="1" dirty="0" smtClean="0"/>
                            <a:t>Reactant used can either</a:t>
                          </a:r>
                          <a:r>
                            <a:rPr lang="en-GB" sz="900" i="1" baseline="0" dirty="0" smtClean="0"/>
                            <a:t> </a:t>
                          </a:r>
                          <a:r>
                            <a:rPr lang="en-GB" sz="900" i="1" dirty="0" smtClean="0"/>
                            <a:t>be measured</a:t>
                          </a:r>
                          <a:r>
                            <a:rPr lang="en-GB" sz="900" i="1" baseline="0" dirty="0" smtClean="0"/>
                            <a:t> in Moles, grams or cm</a:t>
                          </a:r>
                          <a:r>
                            <a:rPr lang="en-GB" sz="900" i="1" baseline="30000" dirty="0" smtClean="0"/>
                            <a:t>3 </a:t>
                          </a:r>
                          <a:r>
                            <a:rPr lang="en-GB" sz="900" i="1" baseline="0" dirty="0" smtClean="0"/>
                            <a:t>depending on whether it is a solid or gaseous product</a:t>
                          </a:r>
                          <a:endParaRPr lang="en-GB" sz="900" i="1"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i="1" baseline="30000" dirty="0" smtClean="0"/>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3769935129"/>
                  </p:ext>
                </p:extLst>
              </p:nvPr>
            </p:nvGraphicFramePr>
            <p:xfrm>
              <a:off x="5492416" y="2060848"/>
              <a:ext cx="4189079" cy="1674080"/>
            </p:xfrm>
            <a:graphic>
              <a:graphicData uri="http://schemas.openxmlformats.org/drawingml/2006/table">
                <a:tbl>
                  <a:tblPr firstRow="1" bandRow="1">
                    <a:tableStyleId>{5940675A-B579-460E-94D1-54222C63F5DA}</a:tableStyleId>
                  </a:tblPr>
                  <a:tblGrid>
                    <a:gridCol w="2124880"/>
                    <a:gridCol w="2064199"/>
                  </a:tblGrid>
                  <a:tr h="310997">
                    <a:tc>
                      <a:txBody>
                        <a:bodyPr/>
                        <a:lstStyle/>
                        <a:p>
                          <a:r>
                            <a:rPr lang="en-GB" sz="1000" b="1" dirty="0" smtClean="0"/>
                            <a:t>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827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87" t="-53684" r="-97701" b="-135789"/>
                          </a:stretch>
                        </a:blipFill>
                      </a:tcPr>
                    </a:tc>
                    <a:tc>
                      <a:txBody>
                        <a:bodyPr/>
                        <a:lstStyle/>
                        <a:p>
                          <a:r>
                            <a:rPr lang="en-GB" sz="900" i="1" dirty="0" smtClean="0"/>
                            <a:t>Reactant used can either </a:t>
                          </a:r>
                          <a:r>
                            <a:rPr lang="en-GB" sz="900" i="1" dirty="0" smtClean="0"/>
                            <a:t> </a:t>
                          </a:r>
                          <a:r>
                            <a:rPr lang="en-GB" sz="900" i="1" dirty="0" smtClean="0"/>
                            <a:t>be measured</a:t>
                          </a:r>
                          <a:r>
                            <a:rPr lang="en-GB" sz="900" i="1" baseline="0" dirty="0" smtClean="0"/>
                            <a:t> in </a:t>
                          </a:r>
                          <a:r>
                            <a:rPr lang="en-GB" sz="900" i="1" baseline="0" dirty="0" smtClean="0"/>
                            <a:t>Moles, grams </a:t>
                          </a:r>
                          <a:r>
                            <a:rPr lang="en-GB" sz="900" i="1" baseline="0" dirty="0" smtClean="0"/>
                            <a:t>or </a:t>
                          </a:r>
                          <a:r>
                            <a:rPr lang="en-GB" sz="900" i="1" baseline="0" dirty="0" smtClean="0"/>
                            <a:t>cm</a:t>
                          </a:r>
                          <a:r>
                            <a:rPr lang="en-GB" sz="900" i="1" baseline="30000" dirty="0" smtClean="0"/>
                            <a:t>3</a:t>
                          </a:r>
                          <a:r>
                            <a:rPr lang="en-GB" sz="900" i="1" baseline="0" dirty="0" smtClean="0"/>
                            <a:t> depending on whether it is a solid or gaseous reactant</a:t>
                          </a:r>
                          <a:endParaRPr lang="en-GB" sz="900" i="1"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848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87" t="-113178" r="-9770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i="1" dirty="0" smtClean="0"/>
                            <a:t>Reactant used can </a:t>
                          </a:r>
                          <a:r>
                            <a:rPr lang="en-GB" sz="900" i="1" dirty="0" smtClean="0"/>
                            <a:t>either</a:t>
                          </a:r>
                          <a:r>
                            <a:rPr lang="en-GB" sz="900" i="1" baseline="0" dirty="0" smtClean="0"/>
                            <a:t> </a:t>
                          </a:r>
                          <a:r>
                            <a:rPr lang="en-GB" sz="900" i="1" dirty="0" smtClean="0"/>
                            <a:t>be </a:t>
                          </a:r>
                          <a:r>
                            <a:rPr lang="en-GB" sz="900" i="1" dirty="0" smtClean="0"/>
                            <a:t>measured</a:t>
                          </a:r>
                          <a:r>
                            <a:rPr lang="en-GB" sz="900" i="1" baseline="0" dirty="0" smtClean="0"/>
                            <a:t> in </a:t>
                          </a:r>
                          <a:r>
                            <a:rPr lang="en-GB" sz="900" i="1" baseline="0" dirty="0" smtClean="0"/>
                            <a:t>Moles, grams </a:t>
                          </a:r>
                          <a:r>
                            <a:rPr lang="en-GB" sz="900" i="1" baseline="0" dirty="0" smtClean="0"/>
                            <a:t>or </a:t>
                          </a:r>
                          <a:r>
                            <a:rPr lang="en-GB" sz="900" i="1" baseline="0" dirty="0" smtClean="0"/>
                            <a:t>cm</a:t>
                          </a:r>
                          <a:r>
                            <a:rPr lang="en-GB" sz="900" i="1" baseline="30000" dirty="0" smtClean="0"/>
                            <a:t>3 </a:t>
                          </a:r>
                          <a:r>
                            <a:rPr lang="en-GB" sz="900" i="1" baseline="0" dirty="0" smtClean="0"/>
                            <a:t>depending on whether it is a solid or gaseous product</a:t>
                          </a:r>
                          <a:endParaRPr lang="en-GB" sz="900" i="1"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i="1" baseline="30000" dirty="0" smtClean="0"/>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19" name="TextBox 18"/>
          <p:cNvSpPr txBox="1"/>
          <p:nvPr/>
        </p:nvSpPr>
        <p:spPr>
          <a:xfrm>
            <a:off x="5385048" y="3886926"/>
            <a:ext cx="4403816" cy="2816156"/>
          </a:xfrm>
          <a:prstGeom prst="rect">
            <a:avLst/>
          </a:prstGeom>
          <a:noFill/>
          <a:ln w="19050">
            <a:solidFill>
              <a:schemeClr val="accent2"/>
            </a:solidFill>
          </a:ln>
        </p:spPr>
        <p:txBody>
          <a:bodyPr wrap="square" rtlCol="0">
            <a:spAutoFit/>
          </a:bodyPr>
          <a:lstStyle/>
          <a:p>
            <a:pPr algn="ctr"/>
            <a:r>
              <a:rPr lang="en-GB" sz="1100" b="1" dirty="0" smtClean="0"/>
              <a:t>Measuring the Rate of Reaction</a:t>
            </a:r>
          </a:p>
          <a:p>
            <a:r>
              <a:rPr lang="en-GB" sz="1000" dirty="0" smtClean="0"/>
              <a:t>There are several experiments that can be used to measure the rate of a chemical reaction.</a:t>
            </a:r>
          </a:p>
          <a:p>
            <a:pPr marL="228600" indent="-228600">
              <a:buAutoNum type="arabicPeriod"/>
            </a:pPr>
            <a:r>
              <a:rPr lang="en-GB" sz="1000" dirty="0" smtClean="0"/>
              <a:t>Measuring the mass lost in a chemical reaction (marble chips and acid is a good example)</a:t>
            </a:r>
          </a:p>
          <a:p>
            <a:pPr marL="228600" indent="-228600">
              <a:buAutoNum type="arabicPeriod"/>
            </a:pPr>
            <a:r>
              <a:rPr lang="en-GB" sz="1000" dirty="0" smtClean="0"/>
              <a:t>Measuring the volume of gas produced (decomposition of hydrogen peroxide is a good example)</a:t>
            </a:r>
          </a:p>
          <a:p>
            <a:pPr marL="228600" indent="-228600">
              <a:buAutoNum type="arabicPeriod"/>
            </a:pPr>
            <a:r>
              <a:rPr lang="en-GB" sz="1000" dirty="0" smtClean="0"/>
              <a:t>Time taken to make an X disappear, due to formation of a precipitate (sodium </a:t>
            </a:r>
            <a:r>
              <a:rPr lang="en-GB" sz="1000" dirty="0" err="1" smtClean="0"/>
              <a:t>thiosulphate</a:t>
            </a:r>
            <a:r>
              <a:rPr lang="en-GB" sz="1000" dirty="0" smtClean="0"/>
              <a:t> and acid is a good example)</a:t>
            </a:r>
          </a:p>
          <a:p>
            <a:pPr marL="228600" indent="-228600">
              <a:buAutoNum type="arabicPeriod"/>
            </a:pPr>
            <a:endParaRPr lang="en-GB" sz="1200" dirty="0" smtClean="0"/>
          </a:p>
          <a:p>
            <a:pPr algn="ctr"/>
            <a:endParaRPr lang="en-GB" sz="1400" b="1" dirty="0" smtClean="0"/>
          </a:p>
          <a:p>
            <a:pPr algn="ctr"/>
            <a:endParaRPr lang="en-GB" sz="1400" b="1" dirty="0"/>
          </a:p>
          <a:p>
            <a:pPr algn="ctr"/>
            <a:endParaRPr lang="en-GB" sz="1400" b="1" dirty="0" smtClean="0"/>
          </a:p>
          <a:p>
            <a:pPr algn="ctr"/>
            <a:endParaRPr lang="en-GB" sz="1400" b="1" dirty="0"/>
          </a:p>
          <a:p>
            <a:pPr algn="ctr"/>
            <a:endParaRPr lang="en-GB" sz="1400" b="1" dirty="0" smtClean="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751" y="5413935"/>
            <a:ext cx="1438982" cy="111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1232" y="5547715"/>
            <a:ext cx="1361044" cy="84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2275" y="5606298"/>
            <a:ext cx="1374017" cy="91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8464" y="1933785"/>
            <a:ext cx="5256584" cy="2739211"/>
          </a:xfrm>
          <a:prstGeom prst="rect">
            <a:avLst/>
          </a:prstGeom>
          <a:noFill/>
          <a:ln w="19050">
            <a:solidFill>
              <a:schemeClr val="accent2"/>
            </a:solidFill>
          </a:ln>
        </p:spPr>
        <p:txBody>
          <a:bodyPr wrap="square" rtlCol="0">
            <a:spAutoFit/>
          </a:bodyPr>
          <a:lstStyle/>
          <a:p>
            <a:pPr algn="ctr"/>
            <a:r>
              <a:rPr lang="en-GB" sz="1100" b="1" dirty="0" smtClean="0"/>
              <a:t>Measuring Rate of Reaction-Higher Tier</a:t>
            </a:r>
          </a:p>
          <a:p>
            <a:endParaRPr lang="en-GB" sz="1200" b="1" dirty="0"/>
          </a:p>
          <a:p>
            <a:endParaRPr lang="en-GB" sz="1200" b="1" dirty="0" smtClean="0"/>
          </a:p>
          <a:p>
            <a:endParaRPr lang="en-GB" sz="1200" b="1" dirty="0"/>
          </a:p>
          <a:p>
            <a:endParaRPr lang="en-GB" sz="1050" b="1" dirty="0" smtClean="0"/>
          </a:p>
          <a:p>
            <a:endParaRPr lang="en-GB" sz="1050" b="1" dirty="0"/>
          </a:p>
          <a:p>
            <a:endParaRPr lang="en-GB" sz="1050" b="1" dirty="0" smtClean="0"/>
          </a:p>
          <a:p>
            <a:endParaRPr lang="en-GB" sz="1050" b="1" dirty="0" smtClean="0"/>
          </a:p>
          <a:p>
            <a:endParaRPr lang="en-GB" sz="1000" b="1" dirty="0" smtClean="0"/>
          </a:p>
          <a:p>
            <a:endParaRPr lang="en-GB" sz="1000" b="1" dirty="0"/>
          </a:p>
          <a:p>
            <a:r>
              <a:rPr lang="en-GB" sz="900" dirty="0" smtClean="0"/>
              <a:t>The gradient of a volume or mass/time graph will give you the rate of reaction at a given point. However when the line is a curve you need to draw </a:t>
            </a:r>
            <a:r>
              <a:rPr lang="en-GB" sz="900" b="1" dirty="0" smtClean="0"/>
              <a:t>a tangent </a:t>
            </a:r>
            <a:r>
              <a:rPr lang="en-GB" sz="900" dirty="0" smtClean="0"/>
              <a:t>to measure the gradient. To draw a tangent follow the following steps</a:t>
            </a:r>
          </a:p>
          <a:p>
            <a:pPr marL="228600" indent="-228600">
              <a:buAutoNum type="arabicPeriod"/>
            </a:pPr>
            <a:r>
              <a:rPr lang="en-GB" sz="900" dirty="0" smtClean="0"/>
              <a:t>Line you ruler up across your graph, so that it touches the line on the point that you want to find out the gradient</a:t>
            </a:r>
          </a:p>
          <a:p>
            <a:pPr marL="228600" indent="-228600">
              <a:buAutoNum type="arabicPeriod"/>
            </a:pPr>
            <a:r>
              <a:rPr lang="en-GB" sz="900" dirty="0" smtClean="0"/>
              <a:t>Adjust the ruler until the space between the ruler and the curve is equal on both sides</a:t>
            </a:r>
          </a:p>
          <a:p>
            <a:pPr marL="228600" indent="-228600">
              <a:buAutoNum type="arabicPeriod"/>
            </a:pPr>
            <a:r>
              <a:rPr lang="en-GB" sz="900" dirty="0" smtClean="0"/>
              <a:t>Draw the line and pick two easy pints that will allow you to calculate the     gradient of the line.</a:t>
            </a:r>
            <a:endParaRPr lang="en-GB" sz="900" dirty="0"/>
          </a:p>
        </p:txBody>
      </p:sp>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1324" y="2242323"/>
            <a:ext cx="1450864" cy="128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2038" y="5413935"/>
            <a:ext cx="1716375" cy="124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68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15: Rates of Reaction</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8425023"/>
              </p:ext>
            </p:extLst>
          </p:nvPr>
        </p:nvGraphicFramePr>
        <p:xfrm>
          <a:off x="5457056" y="116632"/>
          <a:ext cx="4310112" cy="1939096"/>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50" b="1" dirty="0" smtClean="0"/>
                        <a:t>Key</a:t>
                      </a:r>
                      <a:r>
                        <a:rPr lang="en-GB" sz="1050" b="1" baseline="0" dirty="0" smtClean="0"/>
                        <a:t> Terms</a:t>
                      </a:r>
                      <a:endParaRPr lang="en-GB"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b="1" dirty="0" smtClean="0"/>
                        <a:t>Definitions </a:t>
                      </a:r>
                      <a:endParaRPr lang="en-GB"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50" dirty="0" smtClean="0"/>
                        <a:t>Activation Energy</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dirty="0" smtClean="0"/>
                        <a:t>The</a:t>
                      </a:r>
                      <a:r>
                        <a:rPr lang="en-GB" sz="1050" baseline="0" dirty="0" smtClean="0"/>
                        <a:t> minimum energy required for a chemical reaction to take place</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50" dirty="0" smtClean="0"/>
                        <a:t>Collision Theory</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dirty="0" smtClean="0"/>
                        <a:t>The</a:t>
                      </a:r>
                      <a:r>
                        <a:rPr lang="en-GB" sz="1050" baseline="0" dirty="0" smtClean="0"/>
                        <a:t> theory that states for a chemical reaction to happen, particles must collide with sufficient energy</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50" dirty="0" smtClean="0"/>
                        <a:t>Gradient</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dirty="0" smtClean="0"/>
                        <a:t>The measurement</a:t>
                      </a:r>
                      <a:r>
                        <a:rPr lang="en-GB" sz="1050" baseline="0" dirty="0" smtClean="0"/>
                        <a:t> of how steep a line is on a graph</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50" dirty="0" smtClean="0"/>
                        <a:t>Frequency</a:t>
                      </a:r>
                      <a:r>
                        <a:rPr lang="en-GB" sz="1050" baseline="0" dirty="0" smtClean="0"/>
                        <a:t> </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dirty="0" smtClean="0"/>
                        <a:t>The amount of</a:t>
                      </a:r>
                      <a:r>
                        <a:rPr lang="en-GB" sz="1050" baseline="0" dirty="0" smtClean="0"/>
                        <a:t> times something happens in one second</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040">
                <a:tc>
                  <a:txBody>
                    <a:bodyPr/>
                    <a:lstStyle/>
                    <a:p>
                      <a:r>
                        <a:rPr lang="en-GB" sz="1050" dirty="0" smtClean="0"/>
                        <a:t>Concentration</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dirty="0" smtClean="0"/>
                        <a:t>The number of particles in a given volume</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49855" y="836712"/>
            <a:ext cx="5256584" cy="3600986"/>
          </a:xfrm>
          <a:prstGeom prst="rect">
            <a:avLst/>
          </a:prstGeom>
          <a:noFill/>
          <a:ln w="19050">
            <a:solidFill>
              <a:schemeClr val="accent2"/>
            </a:solidFill>
          </a:ln>
        </p:spPr>
        <p:txBody>
          <a:bodyPr wrap="square" rtlCol="0">
            <a:spAutoFit/>
          </a:bodyPr>
          <a:lstStyle/>
          <a:p>
            <a:pPr algn="ctr"/>
            <a:r>
              <a:rPr lang="en-GB" sz="1200" b="1" dirty="0" smtClean="0"/>
              <a:t>Interpreting Rate of Reaction Graphs</a:t>
            </a:r>
          </a:p>
          <a:p>
            <a:r>
              <a:rPr lang="en-GB" sz="1200" dirty="0" smtClean="0"/>
              <a:t>The results from rate of reaction experiments can be plotted on a line graph. For example how the mass changes against time or how much gas is made against time. Different lines can  be plotted for different conditions, the </a:t>
            </a:r>
            <a:r>
              <a:rPr lang="en-GB" sz="1200" b="1" dirty="0" smtClean="0"/>
              <a:t>steeper the gradient, the faster the reaction.</a:t>
            </a:r>
          </a:p>
          <a:p>
            <a:endParaRPr lang="en-GB" sz="1200" b="1" dirty="0"/>
          </a:p>
          <a:p>
            <a:r>
              <a:rPr lang="en-GB" sz="1200" dirty="0" smtClean="0"/>
              <a:t>It is important to remember that the graphs flatten off (plateau) at the same point as the same amount of reactant is being used.</a:t>
            </a:r>
            <a:endParaRPr lang="en-GB" sz="1200"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a:p>
          <a:p>
            <a:pPr algn="ctr"/>
            <a:endParaRPr lang="en-GB" sz="1200" b="1" dirty="0" smtClean="0"/>
          </a:p>
          <a:p>
            <a:pPr algn="ctr"/>
            <a:endParaRPr lang="en-GB" sz="1200" b="1" dirty="0" smtClean="0"/>
          </a:p>
          <a:p>
            <a:pPr algn="ctr"/>
            <a:endParaRPr lang="en-GB" sz="1200" b="1" dirty="0"/>
          </a:p>
        </p:txBody>
      </p:sp>
      <p:sp>
        <p:nvSpPr>
          <p:cNvPr id="19" name="TextBox 18"/>
          <p:cNvSpPr txBox="1"/>
          <p:nvPr/>
        </p:nvSpPr>
        <p:spPr>
          <a:xfrm>
            <a:off x="5381748" y="2354104"/>
            <a:ext cx="4403816" cy="1938992"/>
          </a:xfrm>
          <a:prstGeom prst="rect">
            <a:avLst/>
          </a:prstGeom>
          <a:noFill/>
          <a:ln w="19050">
            <a:solidFill>
              <a:schemeClr val="accent2"/>
            </a:solidFill>
          </a:ln>
        </p:spPr>
        <p:txBody>
          <a:bodyPr wrap="square" rtlCol="0">
            <a:spAutoFit/>
          </a:bodyPr>
          <a:lstStyle/>
          <a:p>
            <a:pPr algn="ctr"/>
            <a:r>
              <a:rPr lang="en-GB" sz="1200" b="1" dirty="0" smtClean="0"/>
              <a:t>Factors which affect Rate of Reaction</a:t>
            </a:r>
          </a:p>
          <a:p>
            <a:r>
              <a:rPr lang="en-GB" sz="1200" dirty="0"/>
              <a:t>Being able to slow down and speed up chemical reactions is important in everyday life and in industry. We can change the rate of a reaction by:</a:t>
            </a:r>
          </a:p>
          <a:p>
            <a:r>
              <a:rPr lang="en-GB" sz="1200" dirty="0"/>
              <a:t>· Changing temperature</a:t>
            </a:r>
          </a:p>
          <a:p>
            <a:r>
              <a:rPr lang="en-GB" sz="1200" dirty="0"/>
              <a:t>· Changing </a:t>
            </a:r>
            <a:r>
              <a:rPr lang="en-GB" sz="1200" dirty="0" smtClean="0"/>
              <a:t>pressure (gaseous reactions)</a:t>
            </a:r>
            <a:endParaRPr lang="en-GB" sz="1200" dirty="0"/>
          </a:p>
          <a:p>
            <a:r>
              <a:rPr lang="en-GB" sz="1200" dirty="0"/>
              <a:t>· Changing the concentration of a solution</a:t>
            </a:r>
          </a:p>
          <a:p>
            <a:r>
              <a:rPr lang="en-GB" sz="1200" dirty="0"/>
              <a:t>· Changing the surface area</a:t>
            </a:r>
          </a:p>
          <a:p>
            <a:r>
              <a:rPr lang="en-GB" sz="1200" dirty="0"/>
              <a:t>· Adding a catalyst </a:t>
            </a:r>
          </a:p>
          <a:p>
            <a:endParaRPr lang="en-GB" sz="1200" dirty="0"/>
          </a:p>
        </p:txBody>
      </p:sp>
      <p:pic>
        <p:nvPicPr>
          <p:cNvPr id="1026" name="Picture 2" descr="http://www.bbc.co.uk/staticarchive/5e1f5682b759e1debe825a9482c4ac1232b22d6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776" y="2499644"/>
            <a:ext cx="1662785" cy="18488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72" y="2736960"/>
            <a:ext cx="23526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2800" y="4576401"/>
            <a:ext cx="5110694" cy="2123658"/>
          </a:xfrm>
          <a:prstGeom prst="rect">
            <a:avLst/>
          </a:prstGeom>
          <a:noFill/>
          <a:ln w="19050">
            <a:solidFill>
              <a:schemeClr val="accent2"/>
            </a:solidFill>
          </a:ln>
        </p:spPr>
        <p:txBody>
          <a:bodyPr wrap="square" rtlCol="0">
            <a:spAutoFit/>
          </a:bodyPr>
          <a:lstStyle/>
          <a:p>
            <a:pPr algn="ctr"/>
            <a:r>
              <a:rPr lang="en-GB" sz="1200" b="1" dirty="0" smtClean="0"/>
              <a:t>Collision Theory</a:t>
            </a:r>
            <a:endParaRPr lang="en-GB" sz="1200" b="1" dirty="0"/>
          </a:p>
          <a:p>
            <a:r>
              <a:rPr lang="en-GB" sz="1200" b="1" dirty="0"/>
              <a:t>Collision Theory</a:t>
            </a:r>
            <a:r>
              <a:rPr lang="en-GB" sz="1200" dirty="0"/>
              <a:t>: reactions occur when particles </a:t>
            </a:r>
            <a:r>
              <a:rPr lang="en-GB" sz="1200" b="1" dirty="0"/>
              <a:t>collide </a:t>
            </a:r>
            <a:r>
              <a:rPr lang="en-GB" sz="1200" dirty="0"/>
              <a:t>with a certain amount of </a:t>
            </a:r>
            <a:r>
              <a:rPr lang="en-GB" sz="1200" b="1" dirty="0"/>
              <a:t>energy</a:t>
            </a:r>
            <a:r>
              <a:rPr lang="en-GB" sz="1200" dirty="0"/>
              <a:t>.</a:t>
            </a:r>
          </a:p>
          <a:p>
            <a:r>
              <a:rPr lang="en-GB" sz="1200" dirty="0"/>
              <a:t>The minimum amount of energy needed for the particles to react is called the </a:t>
            </a:r>
            <a:r>
              <a:rPr lang="en-GB" sz="1200" b="1" dirty="0"/>
              <a:t>activation energy</a:t>
            </a:r>
            <a:r>
              <a:rPr lang="en-GB" sz="1200" dirty="0"/>
              <a:t>, which is different for each reaction.</a:t>
            </a:r>
          </a:p>
          <a:p>
            <a:r>
              <a:rPr lang="en-GB" sz="1200" dirty="0"/>
              <a:t>The rate of a reaction depends on two things:</a:t>
            </a:r>
          </a:p>
          <a:p>
            <a:r>
              <a:rPr lang="en-GB" sz="1200" dirty="0"/>
              <a:t>· the </a:t>
            </a:r>
            <a:r>
              <a:rPr lang="en-GB" sz="1200" b="1" dirty="0"/>
              <a:t>frequency</a:t>
            </a:r>
            <a:r>
              <a:rPr lang="en-GB" sz="1200" dirty="0"/>
              <a:t> of collisions between particles. The more often particles collide, the more likely they are to react.</a:t>
            </a:r>
          </a:p>
          <a:p>
            <a:r>
              <a:rPr lang="en-GB" sz="1200" dirty="0"/>
              <a:t>· the </a:t>
            </a:r>
            <a:r>
              <a:rPr lang="en-GB" sz="1200" b="1" dirty="0"/>
              <a:t>energy</a:t>
            </a:r>
            <a:r>
              <a:rPr lang="en-GB" sz="1200" dirty="0"/>
              <a:t> with which particles collide. If particles collide with less energy than the activation energy, they will not react. </a:t>
            </a:r>
          </a:p>
          <a:p>
            <a:r>
              <a:rPr lang="en-GB" sz="1200" dirty="0"/>
              <a:t> </a:t>
            </a:r>
          </a:p>
        </p:txBody>
      </p:sp>
      <p:sp>
        <p:nvSpPr>
          <p:cNvPr id="13" name="TextBox 12"/>
          <p:cNvSpPr txBox="1"/>
          <p:nvPr/>
        </p:nvSpPr>
        <p:spPr>
          <a:xfrm>
            <a:off x="5400748" y="4484068"/>
            <a:ext cx="4304780" cy="2308324"/>
          </a:xfrm>
          <a:prstGeom prst="rect">
            <a:avLst/>
          </a:prstGeom>
          <a:noFill/>
          <a:ln w="19050">
            <a:solidFill>
              <a:schemeClr val="accent2"/>
            </a:solidFill>
          </a:ln>
        </p:spPr>
        <p:txBody>
          <a:bodyPr wrap="square" rtlCol="0">
            <a:spAutoFit/>
          </a:bodyPr>
          <a:lstStyle/>
          <a:p>
            <a:pPr algn="ctr"/>
            <a:r>
              <a:rPr lang="en-GB" sz="1200" b="1" dirty="0" smtClean="0"/>
              <a:t>Collision Theory- in more detail Concentration</a:t>
            </a:r>
            <a:endParaRPr lang="en-GB" sz="1200" b="1" dirty="0"/>
          </a:p>
          <a:p>
            <a:r>
              <a:rPr lang="en-GB" sz="1200" dirty="0" smtClean="0"/>
              <a:t>If the concentration of a solution is increased then there are more particles in a given volume, therefore collisions are </a:t>
            </a:r>
            <a:r>
              <a:rPr lang="en-GB" sz="1200" b="1" dirty="0" smtClean="0"/>
              <a:t>more frequent </a:t>
            </a:r>
            <a:r>
              <a:rPr lang="en-GB" sz="1200" dirty="0" smtClean="0"/>
              <a:t>and the chemical reaction is  faster.</a:t>
            </a:r>
            <a:r>
              <a:rPr lang="en-GB" sz="1200" dirty="0"/>
              <a:t> </a:t>
            </a:r>
            <a:r>
              <a:rPr lang="en-GB" sz="1200" dirty="0" smtClean="0"/>
              <a:t> Concentration </a:t>
            </a:r>
            <a:r>
              <a:rPr lang="en-GB" sz="1200" b="1" dirty="0" smtClean="0"/>
              <a:t>is directly proportional</a:t>
            </a:r>
            <a:r>
              <a:rPr lang="en-GB" sz="1200" dirty="0" smtClean="0"/>
              <a:t> to rate of reaction ( if you double the concentration you double the rate</a:t>
            </a:r>
          </a:p>
          <a:p>
            <a:endParaRPr lang="en-GB" sz="1200" dirty="0"/>
          </a:p>
          <a:p>
            <a:endParaRPr lang="en-GB" sz="1200" dirty="0" smtClean="0"/>
          </a:p>
          <a:p>
            <a:endParaRPr lang="en-GB" sz="1200" dirty="0" smtClean="0"/>
          </a:p>
          <a:p>
            <a:endParaRPr lang="en-GB" sz="1200" dirty="0"/>
          </a:p>
          <a:p>
            <a:endParaRPr lang="en-GB" sz="1200" dirty="0"/>
          </a:p>
          <a:p>
            <a:endParaRPr lang="en-GB" sz="1200"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5208" y="5783244"/>
            <a:ext cx="2304256" cy="84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89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a:t>
            </a:r>
            <a:r>
              <a:rPr lang="en-GB" sz="1600" u="sng" smtClean="0">
                <a:latin typeface="Berlin Sans FB Demi" panose="020E0802020502020306" pitchFamily="34" charset="0"/>
              </a:rPr>
              <a:t>15: Rates </a:t>
            </a:r>
            <a:r>
              <a:rPr lang="en-GB" sz="1600" u="sng" dirty="0" smtClean="0">
                <a:latin typeface="Berlin Sans FB Demi" panose="020E0802020502020306" pitchFamily="34" charset="0"/>
              </a:rPr>
              <a:t>of Reaction</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95981226"/>
              </p:ext>
            </p:extLst>
          </p:nvPr>
        </p:nvGraphicFramePr>
        <p:xfrm>
          <a:off x="5457056" y="116632"/>
          <a:ext cx="4310112" cy="1205344"/>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200" b="1" dirty="0" smtClean="0"/>
                        <a:t>Key</a:t>
                      </a:r>
                      <a:r>
                        <a:rPr lang="en-GB" sz="1200" b="1" baseline="0" dirty="0" smtClean="0"/>
                        <a:t> Terms</a:t>
                      </a:r>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1" dirty="0" smtClean="0"/>
                        <a:t>Definitions </a:t>
                      </a:r>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200" dirty="0" smtClean="0"/>
                        <a:t>Enzymes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smtClean="0"/>
                        <a:t>A biological catalyst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200" dirty="0" smtClean="0"/>
                        <a:t>Reaction Profile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smtClean="0"/>
                        <a:t>A graph which</a:t>
                      </a:r>
                      <a:r>
                        <a:rPr lang="en-GB" sz="1200" baseline="0" dirty="0" smtClean="0"/>
                        <a:t> show the energies of the reactants and products at different stages of the chemical reaction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49855" y="836712"/>
            <a:ext cx="5256584" cy="1200329"/>
          </a:xfrm>
          <a:prstGeom prst="rect">
            <a:avLst/>
          </a:prstGeom>
          <a:noFill/>
          <a:ln w="19050">
            <a:solidFill>
              <a:schemeClr val="accent2"/>
            </a:solidFill>
          </a:ln>
        </p:spPr>
        <p:txBody>
          <a:bodyPr wrap="square" rtlCol="0">
            <a:spAutoFit/>
          </a:bodyPr>
          <a:lstStyle/>
          <a:p>
            <a:pPr algn="ctr"/>
            <a:r>
              <a:rPr lang="en-GB" sz="1200" b="1" dirty="0" smtClean="0"/>
              <a:t>Collision Theory in more detail Temperature</a:t>
            </a:r>
          </a:p>
          <a:p>
            <a:r>
              <a:rPr lang="en-GB" sz="1200" dirty="0" smtClean="0"/>
              <a:t>When you increase the temperature of something the particles will move around faster, this increases the </a:t>
            </a:r>
            <a:r>
              <a:rPr lang="en-GB" sz="1200" b="1" dirty="0" smtClean="0"/>
              <a:t>frequency of the collisions. </a:t>
            </a:r>
            <a:r>
              <a:rPr lang="en-GB" sz="1200" dirty="0" smtClean="0"/>
              <a:t>As well as that, as the particles are moving faster the particles collide with more energy making it more likely that collisions exceed the </a:t>
            </a:r>
            <a:r>
              <a:rPr lang="en-GB" sz="1200" b="1" dirty="0" smtClean="0"/>
              <a:t>activation energy.</a:t>
            </a:r>
            <a:endParaRPr lang="en-GB" sz="1200" dirty="0"/>
          </a:p>
          <a:p>
            <a:endParaRPr lang="en-GB" sz="1200" b="1" dirty="0" smtClean="0"/>
          </a:p>
        </p:txBody>
      </p:sp>
      <p:sp>
        <p:nvSpPr>
          <p:cNvPr id="19" name="TextBox 18"/>
          <p:cNvSpPr txBox="1"/>
          <p:nvPr/>
        </p:nvSpPr>
        <p:spPr>
          <a:xfrm>
            <a:off x="5451198" y="1492717"/>
            <a:ext cx="4403816" cy="4524315"/>
          </a:xfrm>
          <a:prstGeom prst="rect">
            <a:avLst/>
          </a:prstGeom>
          <a:noFill/>
          <a:ln w="19050">
            <a:solidFill>
              <a:schemeClr val="accent2"/>
            </a:solidFill>
          </a:ln>
        </p:spPr>
        <p:txBody>
          <a:bodyPr wrap="square" rtlCol="0">
            <a:spAutoFit/>
          </a:bodyPr>
          <a:lstStyle/>
          <a:p>
            <a:pPr algn="ctr"/>
            <a:r>
              <a:rPr lang="en-GB" sz="1200" b="1" dirty="0"/>
              <a:t>Collision Theory in more detail </a:t>
            </a:r>
            <a:r>
              <a:rPr lang="en-GB" sz="1200" b="1" dirty="0" smtClean="0"/>
              <a:t>Catalysts</a:t>
            </a:r>
          </a:p>
          <a:p>
            <a:r>
              <a:rPr lang="en-GB" sz="1200" dirty="0" smtClean="0"/>
              <a:t>A catalyst is a substance which speeds up a chemical reaction without being used up. It speeds up a reaction because it lowers the activation energy  by providing an alternative pathway and this means that there are more </a:t>
            </a:r>
            <a:r>
              <a:rPr lang="en-GB" sz="1200" b="1" dirty="0" smtClean="0"/>
              <a:t>successful collisions and a faster reaction.</a:t>
            </a:r>
          </a:p>
          <a:p>
            <a:endParaRPr lang="en-GB" sz="1200" b="1" dirty="0"/>
          </a:p>
          <a:p>
            <a:r>
              <a:rPr lang="en-GB" sz="1200" dirty="0" smtClean="0"/>
              <a:t>The effect of a catalyst is </a:t>
            </a:r>
            <a:r>
              <a:rPr lang="en-GB" sz="1200" dirty="0"/>
              <a:t> </a:t>
            </a:r>
            <a:r>
              <a:rPr lang="en-GB" sz="1200" dirty="0" smtClean="0"/>
              <a:t>shown on the reaction profile below:</a:t>
            </a:r>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a:p>
          <a:p>
            <a:endParaRPr lang="en-GB" sz="1200" dirty="0" smtClean="0"/>
          </a:p>
          <a:p>
            <a:endParaRPr lang="en-GB" sz="1200" dirty="0"/>
          </a:p>
          <a:p>
            <a:endParaRPr lang="en-GB" sz="1200" dirty="0" smtClean="0"/>
          </a:p>
          <a:p>
            <a:endParaRPr lang="en-GB" sz="1200" dirty="0" smtClean="0"/>
          </a:p>
          <a:p>
            <a:endParaRPr lang="en-GB" sz="1200" dirty="0" smtClean="0"/>
          </a:p>
          <a:p>
            <a:r>
              <a:rPr lang="en-GB" sz="1200" dirty="0" smtClean="0"/>
              <a:t>Catalysts are not included in a chemical equation as they are not used  up in a chemical reaction.</a:t>
            </a:r>
            <a:endParaRPr lang="en-GB" sz="1200" dirty="0"/>
          </a:p>
          <a:p>
            <a:endParaRPr lang="en-GB" sz="1200" dirty="0" smtClean="0"/>
          </a:p>
          <a:p>
            <a:endParaRPr lang="en-GB" sz="1200" dirty="0" smtClean="0"/>
          </a:p>
        </p:txBody>
      </p:sp>
      <p:sp>
        <p:nvSpPr>
          <p:cNvPr id="11" name="TextBox 10"/>
          <p:cNvSpPr txBox="1"/>
          <p:nvPr/>
        </p:nvSpPr>
        <p:spPr>
          <a:xfrm>
            <a:off x="85416" y="6096322"/>
            <a:ext cx="5256239" cy="738664"/>
          </a:xfrm>
          <a:prstGeom prst="rect">
            <a:avLst/>
          </a:prstGeom>
          <a:noFill/>
          <a:ln w="19050">
            <a:solidFill>
              <a:schemeClr val="accent2"/>
            </a:solidFill>
          </a:ln>
        </p:spPr>
        <p:txBody>
          <a:bodyPr wrap="square" rtlCol="0">
            <a:spAutoFit/>
          </a:bodyPr>
          <a:lstStyle/>
          <a:p>
            <a:pPr algn="ctr"/>
            <a:r>
              <a:rPr lang="en-GB" sz="1050" b="1" dirty="0" smtClean="0"/>
              <a:t>Enzymes</a:t>
            </a:r>
          </a:p>
          <a:p>
            <a:r>
              <a:rPr lang="en-GB" sz="1050" dirty="0" smtClean="0"/>
              <a:t>Enzymes </a:t>
            </a:r>
            <a:r>
              <a:rPr lang="en-GB" sz="1050" b="1" dirty="0" smtClean="0"/>
              <a:t>are biological catalysts</a:t>
            </a:r>
            <a:r>
              <a:rPr lang="en-GB" sz="1050" dirty="0" smtClean="0"/>
              <a:t>, they speed up chemical reactions in biological systems for example in digestion in animals. Unlike catalysts enzymes have an optimum temperature where they work best, this is usually around 37</a:t>
            </a:r>
            <a:endParaRPr lang="en-GB" sz="1050" dirty="0"/>
          </a:p>
        </p:txBody>
      </p:sp>
      <p:sp>
        <p:nvSpPr>
          <p:cNvPr id="14" name="TextBox 13"/>
          <p:cNvSpPr txBox="1"/>
          <p:nvPr/>
        </p:nvSpPr>
        <p:spPr>
          <a:xfrm>
            <a:off x="122800" y="2189441"/>
            <a:ext cx="5256584" cy="2123658"/>
          </a:xfrm>
          <a:prstGeom prst="rect">
            <a:avLst/>
          </a:prstGeom>
          <a:noFill/>
          <a:ln w="19050">
            <a:solidFill>
              <a:schemeClr val="accent2"/>
            </a:solidFill>
          </a:ln>
        </p:spPr>
        <p:txBody>
          <a:bodyPr wrap="square" rtlCol="0">
            <a:spAutoFit/>
          </a:bodyPr>
          <a:lstStyle/>
          <a:p>
            <a:pPr algn="ctr"/>
            <a:r>
              <a:rPr lang="en-GB" sz="1200" b="1" dirty="0" smtClean="0"/>
              <a:t>Collision Theory in more detail Surface Area</a:t>
            </a:r>
          </a:p>
          <a:p>
            <a:r>
              <a:rPr lang="en-GB" sz="1200" dirty="0" smtClean="0"/>
              <a:t>When you increase the surface area of a solid (you cannot increase the surface area of a liquid or gas). You increase the number of particles that are available for collision, therefore increasing the frequency of collisions therefore increase the rate of reaction. </a:t>
            </a:r>
          </a:p>
          <a:p>
            <a:endParaRPr lang="en-GB" sz="1200" dirty="0" smtClean="0"/>
          </a:p>
          <a:p>
            <a:endParaRPr lang="en-GB" sz="1200" dirty="0"/>
          </a:p>
          <a:p>
            <a:endParaRPr lang="en-GB" sz="1200" dirty="0" smtClean="0"/>
          </a:p>
          <a:p>
            <a:endParaRPr lang="en-GB" sz="1200" dirty="0"/>
          </a:p>
          <a:p>
            <a:endParaRPr lang="en-GB" sz="1200" dirty="0" smtClean="0"/>
          </a:p>
          <a:p>
            <a:endParaRPr lang="en-GB" sz="12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361" y="3068960"/>
            <a:ext cx="2039462" cy="109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581" y="3206273"/>
            <a:ext cx="2397050" cy="174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22799" y="4430116"/>
            <a:ext cx="5256585" cy="1708160"/>
          </a:xfrm>
          <a:prstGeom prst="rect">
            <a:avLst/>
          </a:prstGeom>
          <a:noFill/>
          <a:ln w="19050">
            <a:solidFill>
              <a:schemeClr val="accent2"/>
            </a:solidFill>
          </a:ln>
        </p:spPr>
        <p:txBody>
          <a:bodyPr wrap="square" rtlCol="0">
            <a:spAutoFit/>
          </a:bodyPr>
          <a:lstStyle/>
          <a:p>
            <a:pPr algn="ctr"/>
            <a:r>
              <a:rPr lang="en-GB" sz="1200" b="1" dirty="0" smtClean="0"/>
              <a:t>Collision Theory- in more detail gas pressure</a:t>
            </a:r>
            <a:endParaRPr lang="en-GB" sz="1200" b="1" dirty="0"/>
          </a:p>
          <a:p>
            <a:r>
              <a:rPr lang="en-GB" sz="1100" dirty="0" smtClean="0"/>
              <a:t>If the reaction is carried out in the gaseous state, then increasing the pressure will increase the rate of reaction. If there are more particles in a given volume of gas, then collisions will be more frequent and therefore the reaction will be faster.</a:t>
            </a:r>
          </a:p>
          <a:p>
            <a:endParaRPr lang="en-GB" sz="1200" dirty="0" smtClean="0"/>
          </a:p>
          <a:p>
            <a:endParaRPr lang="en-GB" sz="1200" dirty="0" smtClean="0"/>
          </a:p>
          <a:p>
            <a:endParaRPr lang="en-GB" sz="1200" dirty="0"/>
          </a:p>
          <a:p>
            <a:endParaRPr lang="en-GB" sz="1200" dirty="0"/>
          </a:p>
          <a:p>
            <a:endParaRPr lang="en-GB" sz="1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427" y="5181516"/>
            <a:ext cx="1421439" cy="80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34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07288815"/>
              </p:ext>
            </p:extLst>
          </p:nvPr>
        </p:nvGraphicFramePr>
        <p:xfrm>
          <a:off x="5457056" y="116632"/>
          <a:ext cx="4310112" cy="2579856"/>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Reproduction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Making offspring. All organisms reproduce.</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Offspring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Offspring</a:t>
                      </a:r>
                      <a:r>
                        <a:rPr lang="en-GB" sz="1000" baseline="0" dirty="0" smtClean="0"/>
                        <a:t> is a generic term for children – it applies to any type of organism.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Gametes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Sex cells, such as pollen, egg cells, sperm cells. Gametes are produced by meiosis.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Meiosis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cell division that produces gametes. Gametes are genetically unique (compare to </a:t>
                      </a:r>
                      <a:r>
                        <a:rPr lang="en-GB" sz="1000" i="1" dirty="0" smtClean="0"/>
                        <a:t>mitosis</a:t>
                      </a:r>
                      <a:r>
                        <a:rPr lang="en-GB" sz="1000" dirty="0" smtClean="0"/>
                        <a:t>, where genetically</a:t>
                      </a:r>
                      <a:r>
                        <a:rPr lang="en-GB" sz="1000" baseline="0" dirty="0" smtClean="0"/>
                        <a:t> identical daughter cells are produced).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Fusion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joining/fusing of sex cells in sexual reproduction.</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Differentiation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process</a:t>
                      </a:r>
                      <a:r>
                        <a:rPr lang="en-GB" sz="1000" baseline="0" dirty="0" smtClean="0"/>
                        <a:t> of becoming a specialised cell. Specialised cells are the result of differentiation of </a:t>
                      </a:r>
                      <a:r>
                        <a:rPr lang="en-GB" sz="1000" b="1" baseline="0" dirty="0" smtClean="0"/>
                        <a:t>stem cells</a:t>
                      </a:r>
                      <a:r>
                        <a:rPr lang="en-GB" sz="1000" b="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187220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Types of reproduction</a:t>
            </a:r>
          </a:p>
          <a:p>
            <a:pPr algn="l"/>
            <a:endParaRPr lang="en-GB" sz="1000" u="sng" dirty="0" smtClean="0">
              <a:latin typeface="+mj-lt"/>
            </a:endParaRPr>
          </a:p>
          <a:p>
            <a:pPr algn="l"/>
            <a:r>
              <a:rPr lang="en-GB" sz="1000" dirty="0" smtClean="0">
                <a:latin typeface="+mj-lt"/>
              </a:rPr>
              <a:t>Organisms can reproduce sexually or asexually. </a:t>
            </a:r>
          </a:p>
          <a:p>
            <a:pPr marL="171450" indent="-171450" algn="l">
              <a:buFont typeface="Arial" panose="020B0604020202020204" pitchFamily="34" charset="0"/>
              <a:buChar char="•"/>
            </a:pPr>
            <a:r>
              <a:rPr lang="en-GB" sz="1000" b="1" dirty="0" smtClean="0">
                <a:latin typeface="+mj-lt"/>
              </a:rPr>
              <a:t>Sexual reproduction </a:t>
            </a:r>
            <a:r>
              <a:rPr lang="en-GB" sz="1000" dirty="0" smtClean="0">
                <a:latin typeface="+mj-lt"/>
              </a:rPr>
              <a:t>involves </a:t>
            </a:r>
            <a:r>
              <a:rPr lang="en-GB" sz="1000" u="sng" dirty="0" smtClean="0">
                <a:latin typeface="+mj-lt"/>
              </a:rPr>
              <a:t>two</a:t>
            </a:r>
            <a:r>
              <a:rPr lang="en-GB" sz="1000" dirty="0" smtClean="0">
                <a:latin typeface="+mj-lt"/>
              </a:rPr>
              <a:t> parents and produces genetically unique offspring. Each parent produces a sex cell (</a:t>
            </a:r>
            <a:r>
              <a:rPr lang="en-GB" sz="1000" b="1" dirty="0" smtClean="0">
                <a:latin typeface="+mj-lt"/>
              </a:rPr>
              <a:t>gamete</a:t>
            </a:r>
            <a:r>
              <a:rPr lang="en-GB" sz="1000" dirty="0" smtClean="0">
                <a:latin typeface="+mj-lt"/>
              </a:rPr>
              <a:t>), which fuse as part of sexual reproduction. This means that each parent contributes 50% of the genetic information to the offspring, and the offspring is </a:t>
            </a:r>
            <a:r>
              <a:rPr lang="en-GB" sz="1000" i="1" dirty="0" smtClean="0">
                <a:latin typeface="+mj-lt"/>
              </a:rPr>
              <a:t>genetically unique</a:t>
            </a:r>
            <a:r>
              <a:rPr lang="en-GB" sz="1000" dirty="0" smtClean="0">
                <a:latin typeface="+mj-lt"/>
              </a:rPr>
              <a:t>. </a:t>
            </a:r>
          </a:p>
          <a:p>
            <a:pPr marL="171450" indent="-171450" algn="l">
              <a:buFont typeface="Arial" panose="020B0604020202020204" pitchFamily="34" charset="0"/>
              <a:buChar char="•"/>
            </a:pPr>
            <a:r>
              <a:rPr lang="en-GB" sz="1000" b="1" dirty="0" smtClean="0">
                <a:latin typeface="+mj-lt"/>
              </a:rPr>
              <a:t>Asexual reproduction </a:t>
            </a:r>
            <a:r>
              <a:rPr lang="en-GB" sz="1000" dirty="0" smtClean="0">
                <a:latin typeface="+mj-lt"/>
              </a:rPr>
              <a:t>involves only one parent and there is </a:t>
            </a:r>
            <a:r>
              <a:rPr lang="en-GB" sz="1000" b="1" dirty="0" smtClean="0">
                <a:latin typeface="+mj-lt"/>
              </a:rPr>
              <a:t>no</a:t>
            </a:r>
            <a:r>
              <a:rPr lang="en-GB" sz="1000" dirty="0" smtClean="0">
                <a:latin typeface="+mj-lt"/>
              </a:rPr>
              <a:t> fusion of gametes. As a result, there is </a:t>
            </a:r>
            <a:r>
              <a:rPr lang="en-GB" sz="1000" b="1" dirty="0" smtClean="0">
                <a:latin typeface="+mj-lt"/>
              </a:rPr>
              <a:t>no</a:t>
            </a:r>
            <a:r>
              <a:rPr lang="en-GB" sz="1000" dirty="0" smtClean="0">
                <a:latin typeface="+mj-lt"/>
              </a:rPr>
              <a:t> mixing of genetic information and the offspring are </a:t>
            </a:r>
            <a:r>
              <a:rPr lang="en-GB" sz="1000" i="1" dirty="0" smtClean="0">
                <a:latin typeface="+mj-lt"/>
              </a:rPr>
              <a:t>genetically identical </a:t>
            </a:r>
            <a:r>
              <a:rPr lang="en-GB" sz="1000" dirty="0" smtClean="0">
                <a:latin typeface="+mj-lt"/>
              </a:rPr>
              <a:t>to the parent (they are </a:t>
            </a:r>
            <a:r>
              <a:rPr lang="en-GB" sz="1000" b="1" dirty="0" smtClean="0">
                <a:latin typeface="+mj-lt"/>
              </a:rPr>
              <a:t>clones </a:t>
            </a:r>
            <a:r>
              <a:rPr lang="en-GB" sz="1000" dirty="0" smtClean="0">
                <a:latin typeface="+mj-lt"/>
              </a:rPr>
              <a:t>of their parent). No meiosis takes place (since there are no gametes); only mitosis is involved. </a:t>
            </a:r>
            <a:endParaRPr lang="en-GB" sz="1000" dirty="0">
              <a:latin typeface="+mj-lt"/>
            </a:endParaRPr>
          </a:p>
        </p:txBody>
      </p:sp>
      <p:sp>
        <p:nvSpPr>
          <p:cNvPr id="27" name="Title 1"/>
          <p:cNvSpPr txBox="1">
            <a:spLocks/>
          </p:cNvSpPr>
          <p:nvPr/>
        </p:nvSpPr>
        <p:spPr>
          <a:xfrm>
            <a:off x="128464" y="2852936"/>
            <a:ext cx="3279576" cy="374441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Meiosis </a:t>
            </a:r>
          </a:p>
          <a:p>
            <a:pPr algn="l"/>
            <a:endParaRPr lang="en-GB" sz="1000" u="sng" dirty="0" smtClean="0">
              <a:latin typeface="+mj-lt"/>
            </a:endParaRPr>
          </a:p>
          <a:p>
            <a:pPr algn="l"/>
            <a:r>
              <a:rPr lang="en-GB" sz="1000" dirty="0" smtClean="0">
                <a:latin typeface="+mj-lt"/>
              </a:rPr>
              <a:t>You already know how mitosis is used to replace cells in the body. Meiosis is the other form of cell division, but quite different. Meiosis produces </a:t>
            </a:r>
            <a:r>
              <a:rPr lang="en-GB" sz="1000" b="1" u="sng" dirty="0" smtClean="0">
                <a:latin typeface="+mj-lt"/>
              </a:rPr>
              <a:t>gametes</a:t>
            </a:r>
            <a:r>
              <a:rPr lang="en-GB" sz="1000" dirty="0" smtClean="0">
                <a:latin typeface="+mj-lt"/>
              </a:rPr>
              <a:t>, so it happens in </a:t>
            </a:r>
            <a:r>
              <a:rPr lang="en-GB" sz="1000" b="1" dirty="0" smtClean="0">
                <a:latin typeface="+mj-lt"/>
              </a:rPr>
              <a:t>reproductive organs </a:t>
            </a:r>
            <a:r>
              <a:rPr lang="en-GB" sz="1000" dirty="0" smtClean="0">
                <a:latin typeface="+mj-lt"/>
              </a:rPr>
              <a:t>(e.g. sperm cells are produced by meiosis in the testes; egg cells are produced by meiosis in the ovaries). </a:t>
            </a:r>
          </a:p>
          <a:p>
            <a:pPr algn="l"/>
            <a:endParaRPr lang="en-GB" sz="1000" dirty="0">
              <a:latin typeface="+mj-lt"/>
            </a:endParaRPr>
          </a:p>
          <a:p>
            <a:pPr algn="l"/>
            <a:r>
              <a:rPr lang="en-GB" sz="1000" dirty="0" smtClean="0">
                <a:latin typeface="+mj-lt"/>
              </a:rPr>
              <a:t>DNA in the nucleus of cells is arranged into structures called </a:t>
            </a:r>
            <a:r>
              <a:rPr lang="en-GB" sz="1000" b="1" dirty="0" smtClean="0">
                <a:latin typeface="+mj-lt"/>
              </a:rPr>
              <a:t>chromosomes</a:t>
            </a:r>
            <a:r>
              <a:rPr lang="en-GB" sz="1000" dirty="0" smtClean="0">
                <a:latin typeface="+mj-lt"/>
              </a:rPr>
              <a:t>. In all body cells, the chromosomes appear in pairs (in humans, there are 23 pairs, so 46 chromosomes altogether). However, in gametes, there are </a:t>
            </a:r>
            <a:r>
              <a:rPr lang="en-GB" sz="1000" b="1" dirty="0" smtClean="0">
                <a:latin typeface="+mj-lt"/>
              </a:rPr>
              <a:t>half</a:t>
            </a:r>
            <a:r>
              <a:rPr lang="en-GB" sz="1000" dirty="0" smtClean="0">
                <a:latin typeface="+mj-lt"/>
              </a:rPr>
              <a:t> the number of chromosomes of body cells, since they contain one from each chromosome pair (in humans, this means that gametes contain 23 chromosomes). </a:t>
            </a:r>
          </a:p>
          <a:p>
            <a:pPr algn="l"/>
            <a:endParaRPr lang="en-GB" sz="1000" dirty="0">
              <a:latin typeface="+mj-lt"/>
            </a:endParaRPr>
          </a:p>
          <a:p>
            <a:pPr algn="l"/>
            <a:r>
              <a:rPr lang="en-GB" sz="1000" dirty="0" smtClean="0">
                <a:latin typeface="+mj-lt"/>
              </a:rPr>
              <a:t>In meiosis, the DNA is replicated to start with (just like mitosis – step 1 in diagram). But then the cell divides </a:t>
            </a:r>
            <a:r>
              <a:rPr lang="en-GB" sz="1000" b="1" dirty="0" smtClean="0">
                <a:latin typeface="+mj-lt"/>
              </a:rPr>
              <a:t>twice</a:t>
            </a:r>
            <a:r>
              <a:rPr lang="en-GB" sz="1000" dirty="0" smtClean="0">
                <a:latin typeface="+mj-lt"/>
              </a:rPr>
              <a:t> – i.e. divides into </a:t>
            </a:r>
            <a:r>
              <a:rPr lang="en-GB" sz="1000" i="1" dirty="0" smtClean="0">
                <a:latin typeface="+mj-lt"/>
              </a:rPr>
              <a:t>four</a:t>
            </a:r>
            <a:r>
              <a:rPr lang="en-GB" sz="1000" dirty="0" smtClean="0">
                <a:latin typeface="+mj-lt"/>
              </a:rPr>
              <a:t> cells – so each cell ends up with </a:t>
            </a:r>
            <a:r>
              <a:rPr lang="en-GB" sz="1000" b="1" dirty="0" smtClean="0">
                <a:latin typeface="+mj-lt"/>
              </a:rPr>
              <a:t>half</a:t>
            </a:r>
            <a:r>
              <a:rPr lang="en-GB" sz="1000" dirty="0" smtClean="0">
                <a:latin typeface="+mj-lt"/>
              </a:rPr>
              <a:t> the genetic information: a </a:t>
            </a:r>
            <a:r>
              <a:rPr lang="en-GB" sz="1000" u="sng" dirty="0" smtClean="0">
                <a:latin typeface="+mj-lt"/>
              </a:rPr>
              <a:t>single set</a:t>
            </a:r>
            <a:r>
              <a:rPr lang="en-GB" sz="1000" dirty="0" smtClean="0">
                <a:latin typeface="+mj-lt"/>
              </a:rPr>
              <a:t> of chromosomes. At stage 2 – the pairs are split up, then at stage 3 the copies of chromosomes are separated. The four cells  produced are </a:t>
            </a:r>
            <a:r>
              <a:rPr lang="en-GB" sz="1000" b="1" dirty="0" smtClean="0">
                <a:latin typeface="+mj-lt"/>
              </a:rPr>
              <a:t>gametes</a:t>
            </a:r>
            <a:r>
              <a:rPr lang="en-GB" sz="1000" dirty="0" smtClean="0">
                <a:latin typeface="+mj-lt"/>
              </a:rPr>
              <a:t>, and all of them are </a:t>
            </a:r>
            <a:r>
              <a:rPr lang="en-GB" sz="1000" b="1" dirty="0" smtClean="0">
                <a:latin typeface="+mj-lt"/>
              </a:rPr>
              <a:t>different</a:t>
            </a:r>
            <a:r>
              <a:rPr lang="en-GB" sz="1000" dirty="0" smtClean="0">
                <a:latin typeface="+mj-lt"/>
              </a:rPr>
              <a:t> to each other – they are </a:t>
            </a:r>
            <a:r>
              <a:rPr lang="en-GB" sz="1000" u="sng" dirty="0" smtClean="0">
                <a:latin typeface="+mj-lt"/>
              </a:rPr>
              <a:t>genetically unique</a:t>
            </a:r>
            <a:r>
              <a:rPr lang="en-GB" sz="1000" dirty="0" smtClean="0">
                <a:latin typeface="+mj-lt"/>
              </a:rPr>
              <a:t>. </a:t>
            </a:r>
          </a:p>
        </p:txBody>
      </p:sp>
      <p:sp>
        <p:nvSpPr>
          <p:cNvPr id="38" name="Title 1"/>
          <p:cNvSpPr txBox="1">
            <a:spLocks/>
          </p:cNvSpPr>
          <p:nvPr/>
        </p:nvSpPr>
        <p:spPr>
          <a:xfrm>
            <a:off x="5457055" y="2780928"/>
            <a:ext cx="4310111" cy="396044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Fertilisation </a:t>
            </a:r>
          </a:p>
          <a:p>
            <a:pPr algn="l"/>
            <a:endParaRPr lang="en-GB" sz="1000" u="sng" dirty="0" smtClean="0">
              <a:latin typeface="+mj-lt"/>
            </a:endParaRPr>
          </a:p>
          <a:p>
            <a:pPr algn="l"/>
            <a:r>
              <a:rPr lang="en-GB" sz="1000" dirty="0" smtClean="0">
                <a:latin typeface="+mj-lt"/>
              </a:rPr>
              <a:t>Obviously, fertilisation only happens in sexual reproduction. The male and female gametes </a:t>
            </a:r>
            <a:r>
              <a:rPr lang="en-GB" sz="1000" b="1" dirty="0" smtClean="0">
                <a:latin typeface="+mj-lt"/>
              </a:rPr>
              <a:t>fuse</a:t>
            </a:r>
            <a:r>
              <a:rPr lang="en-GB" sz="1000" dirty="0" smtClean="0">
                <a:latin typeface="+mj-lt"/>
              </a:rPr>
              <a:t>. Their nuclei join together into one and the genetic information is combined. Consequently, you have 50% of your genetic information from your mother and 50% from your father. The cell that is produced has the full set of chromosomes (in pairs again) – the normal number is restored. Again, this is 46 chromosomes (23 pairs) in humans. The diagram shows this. </a:t>
            </a:r>
          </a:p>
          <a:p>
            <a:pPr algn="l"/>
            <a:endParaRPr lang="en-GB" sz="1000" dirty="0">
              <a:latin typeface="+mj-lt"/>
            </a:endParaRPr>
          </a:p>
          <a:p>
            <a:pPr algn="l"/>
            <a:r>
              <a:rPr lang="en-GB" sz="1000" dirty="0" smtClean="0">
                <a:latin typeface="+mj-lt"/>
              </a:rPr>
              <a:t>The new cell is ready to grow into an embryo. It does this through mitosis, increasing the number of cells. To be precise, each cell divides to make two cells. This means that a young embryo doubles the number of cells each ‘round’ of mitosis. After a ball of cells is produced, the cells start to </a:t>
            </a:r>
            <a:r>
              <a:rPr lang="en-GB" sz="1000" b="1" dirty="0" smtClean="0">
                <a:latin typeface="+mj-lt"/>
              </a:rPr>
              <a:t>differentiate</a:t>
            </a:r>
            <a:r>
              <a:rPr lang="en-GB" sz="1000" dirty="0" smtClean="0">
                <a:latin typeface="+mj-lt"/>
              </a:rPr>
              <a:t> – become specialised. So you are no longer just a blob.</a:t>
            </a:r>
            <a:endParaRPr lang="en-GB" sz="1000" dirty="0">
              <a:latin typeface="+mj-lt"/>
            </a:endParaRPr>
          </a:p>
        </p:txBody>
      </p:sp>
      <p:pic>
        <p:nvPicPr>
          <p:cNvPr id="1026" name="Picture 2" descr="http://learn.genetics.utah.edu/content/chromosomes/diagnose/images/fertilizat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014" y="5301208"/>
            <a:ext cx="1788606" cy="12868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genetics.thetech.org/sites/default/files/meiosis2.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040" y="2762225"/>
            <a:ext cx="19050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6/6b/Embryo,_8_cells.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632" t="10469" r="23102" b="15593"/>
          <a:stretch/>
        </p:blipFill>
        <p:spPr bwMode="auto">
          <a:xfrm>
            <a:off x="6897216" y="5445224"/>
            <a:ext cx="1159591" cy="1142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mbryo.soad.umich.edu/carnStages/stage22/Opticals/10303_lftLat_slid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58823" y="5379156"/>
            <a:ext cx="851387" cy="121557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102620" y="5944628"/>
            <a:ext cx="722588" cy="220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8076849" y="6160652"/>
            <a:ext cx="722588" cy="220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33120" y="5589240"/>
            <a:ext cx="864096" cy="415498"/>
          </a:xfrm>
          <a:prstGeom prst="rect">
            <a:avLst/>
          </a:prstGeom>
          <a:noFill/>
        </p:spPr>
        <p:txBody>
          <a:bodyPr wrap="square" rtlCol="0">
            <a:spAutoFit/>
          </a:bodyPr>
          <a:lstStyle/>
          <a:p>
            <a:r>
              <a:rPr lang="en-GB" sz="1050" dirty="0" smtClean="0"/>
              <a:t>Cell division by mitosis</a:t>
            </a:r>
            <a:endParaRPr lang="en-GB" sz="1050" dirty="0"/>
          </a:p>
        </p:txBody>
      </p:sp>
      <p:sp>
        <p:nvSpPr>
          <p:cNvPr id="14" name="TextBox 13"/>
          <p:cNvSpPr txBox="1"/>
          <p:nvPr/>
        </p:nvSpPr>
        <p:spPr>
          <a:xfrm>
            <a:off x="7977336" y="5303530"/>
            <a:ext cx="936104" cy="861774"/>
          </a:xfrm>
          <a:prstGeom prst="rect">
            <a:avLst/>
          </a:prstGeom>
          <a:noFill/>
        </p:spPr>
        <p:txBody>
          <a:bodyPr wrap="square" rtlCol="0">
            <a:spAutoFit/>
          </a:bodyPr>
          <a:lstStyle/>
          <a:p>
            <a:r>
              <a:rPr lang="en-GB" sz="1000" dirty="0" smtClean="0"/>
              <a:t>Mitosis continues, and many cells differentiate</a:t>
            </a:r>
            <a:endParaRPr lang="en-GB" sz="1000" dirty="0"/>
          </a:p>
        </p:txBody>
      </p:sp>
      <p:sp>
        <p:nvSpPr>
          <p:cNvPr id="15" name="TextBox 14"/>
          <p:cNvSpPr txBox="1"/>
          <p:nvPr/>
        </p:nvSpPr>
        <p:spPr>
          <a:xfrm>
            <a:off x="5025007" y="5301208"/>
            <a:ext cx="864096" cy="553998"/>
          </a:xfrm>
          <a:prstGeom prst="rect">
            <a:avLst/>
          </a:prstGeom>
          <a:noFill/>
        </p:spPr>
        <p:txBody>
          <a:bodyPr wrap="square" rtlCol="0">
            <a:spAutoFit/>
          </a:bodyPr>
          <a:lstStyle/>
          <a:p>
            <a:r>
              <a:rPr lang="en-GB" sz="1000" dirty="0" smtClean="0"/>
              <a:t>Fertilisation – gametes fuse</a:t>
            </a:r>
            <a:endParaRPr lang="en-GB" sz="1000" dirty="0"/>
          </a:p>
        </p:txBody>
      </p:sp>
    </p:spTree>
    <p:extLst>
      <p:ext uri="{BB962C8B-B14F-4D97-AF65-F5344CB8AC3E}">
        <p14:creationId xmlns:p14="http://schemas.microsoft.com/office/powerpoint/2010/main" val="280961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46831904"/>
              </p:ext>
            </p:extLst>
          </p:nvPr>
        </p:nvGraphicFramePr>
        <p:xfrm>
          <a:off x="5457056" y="116632"/>
          <a:ext cx="4310112" cy="257403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Reproductive hormones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Those hormones that control reproduction. Important examples: testosterone (in males);</a:t>
                      </a:r>
                      <a:r>
                        <a:rPr lang="en-GB" sz="1000" baseline="0" dirty="0" smtClean="0"/>
                        <a:t> oestrogen and progesterone (in females).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FSH</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Follicle</a:t>
                      </a:r>
                      <a:r>
                        <a:rPr lang="en-GB" sz="1000" baseline="0" dirty="0" smtClean="0"/>
                        <a:t> Stimulating Hormone. This is released by the pituitary gland and causes maturation of an egg in the ovary.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LH</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Luteinising</a:t>
                      </a:r>
                      <a:r>
                        <a:rPr lang="en-GB" sz="1000" baseline="0" dirty="0" smtClean="0"/>
                        <a:t> Hormone. This is released by the pituitary gland and it causes release of a mature egg (ovulation).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Uterus lining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inside of the wall of the uterus. This is where an embryo implants when it is only a few cells in size.</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Maturation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Becoming mature. All</a:t>
                      </a:r>
                      <a:r>
                        <a:rPr lang="en-GB" sz="1000" baseline="0" dirty="0" smtClean="0"/>
                        <a:t> a woman’s eggs are in her ovary when she is born, but they must mature before they are released.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3456383"/>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Hormones and Human Reproduction</a:t>
            </a:r>
          </a:p>
          <a:p>
            <a:pPr algn="l"/>
            <a:endParaRPr lang="en-GB" sz="1000" u="sng" dirty="0" smtClean="0">
              <a:latin typeface="+mj-lt"/>
            </a:endParaRPr>
          </a:p>
          <a:p>
            <a:pPr algn="l"/>
            <a:r>
              <a:rPr lang="en-GB" sz="1000" dirty="0" smtClean="0">
                <a:latin typeface="+mj-lt"/>
              </a:rPr>
              <a:t>Hormones, those chemical messengers that travel in the bloodstream, control  many aspects of reproduction, including the </a:t>
            </a:r>
            <a:r>
              <a:rPr lang="en-GB" sz="1000" b="1" dirty="0" smtClean="0">
                <a:latin typeface="+mj-lt"/>
              </a:rPr>
              <a:t>menstrual cycle</a:t>
            </a:r>
            <a:r>
              <a:rPr lang="en-GB" sz="1000" dirty="0" smtClean="0">
                <a:latin typeface="+mj-lt"/>
              </a:rPr>
              <a:t>, which is essential for sexual reproduction in humans (and other animals). </a:t>
            </a:r>
          </a:p>
          <a:p>
            <a:pPr algn="l"/>
            <a:endParaRPr lang="en-GB" sz="1000" dirty="0">
              <a:latin typeface="+mj-lt"/>
            </a:endParaRPr>
          </a:p>
          <a:p>
            <a:pPr marL="171450" indent="-171450" algn="l">
              <a:buFont typeface="Arial" panose="020B0604020202020204" pitchFamily="34" charset="0"/>
              <a:buChar char="•"/>
            </a:pPr>
            <a:r>
              <a:rPr lang="en-GB" sz="1000" dirty="0" smtClean="0">
                <a:latin typeface="+mj-lt"/>
              </a:rPr>
              <a:t>During </a:t>
            </a:r>
            <a:r>
              <a:rPr lang="en-GB" sz="1000" b="1" dirty="0" smtClean="0">
                <a:latin typeface="+mj-lt"/>
              </a:rPr>
              <a:t>puberty</a:t>
            </a:r>
            <a:r>
              <a:rPr lang="en-GB" sz="1000" dirty="0" smtClean="0">
                <a:latin typeface="+mj-lt"/>
              </a:rPr>
              <a:t> the reproductive hormones (see key terms) cause the development of </a:t>
            </a:r>
            <a:r>
              <a:rPr lang="en-GB" sz="1000" b="1" dirty="0" smtClean="0">
                <a:latin typeface="+mj-lt"/>
              </a:rPr>
              <a:t>secondary sex characteristics</a:t>
            </a:r>
            <a:r>
              <a:rPr lang="en-GB" sz="1000" dirty="0" smtClean="0">
                <a:latin typeface="+mj-lt"/>
              </a:rPr>
              <a:t>. These are the distinctive features of men and women that develop during puberty (e.g. beards and breasts). </a:t>
            </a:r>
          </a:p>
          <a:p>
            <a:pPr marL="171450" indent="-171450" algn="l">
              <a:buFont typeface="Arial" panose="020B0604020202020204" pitchFamily="34" charset="0"/>
              <a:buChar char="•"/>
            </a:pPr>
            <a:r>
              <a:rPr lang="en-GB" sz="1000" b="1" dirty="0" smtClean="0">
                <a:latin typeface="+mj-lt"/>
              </a:rPr>
              <a:t>Testosterone</a:t>
            </a:r>
            <a:r>
              <a:rPr lang="en-GB" sz="1000" dirty="0" smtClean="0">
                <a:latin typeface="+mj-lt"/>
              </a:rPr>
              <a:t> is the main male reproductive hormone. It is produced in the </a:t>
            </a:r>
            <a:r>
              <a:rPr lang="en-GB" sz="1000" b="1" u="sng" dirty="0" smtClean="0">
                <a:latin typeface="+mj-lt"/>
              </a:rPr>
              <a:t>testes</a:t>
            </a:r>
            <a:r>
              <a:rPr lang="en-GB" sz="1000" dirty="0" smtClean="0">
                <a:latin typeface="+mj-lt"/>
              </a:rPr>
              <a:t> and it </a:t>
            </a:r>
            <a:r>
              <a:rPr lang="en-GB" sz="1000" i="1" dirty="0" smtClean="0">
                <a:latin typeface="+mj-lt"/>
              </a:rPr>
              <a:t>stimulates sperm production </a:t>
            </a:r>
            <a:r>
              <a:rPr lang="en-GB" sz="1000" dirty="0" smtClean="0">
                <a:latin typeface="+mj-lt"/>
              </a:rPr>
              <a:t>(sperm cells are also produced in the testes). </a:t>
            </a:r>
          </a:p>
          <a:p>
            <a:pPr marL="171450" indent="-171450" algn="l">
              <a:buFont typeface="Arial" panose="020B0604020202020204" pitchFamily="34" charset="0"/>
              <a:buChar char="•"/>
            </a:pPr>
            <a:r>
              <a:rPr lang="en-GB" sz="1000" b="1" dirty="0" smtClean="0">
                <a:latin typeface="+mj-lt"/>
              </a:rPr>
              <a:t>Oestrogen</a:t>
            </a:r>
            <a:r>
              <a:rPr lang="en-GB" sz="1000" dirty="0" smtClean="0">
                <a:latin typeface="+mj-lt"/>
              </a:rPr>
              <a:t> is produced in the ovaries (in women), largely responsible for bringing about changes at puberty.</a:t>
            </a:r>
          </a:p>
          <a:p>
            <a:pPr marL="171450" indent="-171450" algn="l">
              <a:buFont typeface="Arial" panose="020B0604020202020204" pitchFamily="34" charset="0"/>
              <a:buChar char="•"/>
            </a:pPr>
            <a:endParaRPr lang="en-GB" sz="1000" b="1" dirty="0">
              <a:latin typeface="+mj-lt"/>
            </a:endParaRPr>
          </a:p>
          <a:p>
            <a:pPr algn="l"/>
            <a:r>
              <a:rPr lang="en-GB" sz="1000" b="1" dirty="0" smtClean="0">
                <a:latin typeface="+mj-lt"/>
              </a:rPr>
              <a:t>The menstrual cycle</a:t>
            </a:r>
            <a:r>
              <a:rPr lang="en-GB" sz="1000" dirty="0" smtClean="0">
                <a:latin typeface="+mj-lt"/>
              </a:rPr>
              <a:t> is not only the period, although this is where is usually considered to start. The average length of a menstrual cycle is 28 days. The whole purpose of the menstrual cycle is to ready the body for pregnancy, by: </a:t>
            </a:r>
          </a:p>
          <a:p>
            <a:pPr marL="171450" indent="-171450" algn="l">
              <a:buFont typeface="Arial" panose="020B0604020202020204" pitchFamily="34" charset="0"/>
              <a:buChar char="•"/>
            </a:pPr>
            <a:r>
              <a:rPr lang="en-GB" sz="1000" dirty="0" smtClean="0">
                <a:latin typeface="+mj-lt"/>
              </a:rPr>
              <a:t>Shedding  (releasing) the uterus lining from the previous cycle – causing the period (aka </a:t>
            </a:r>
            <a:r>
              <a:rPr lang="en-GB" sz="1000" b="1" dirty="0" smtClean="0">
                <a:latin typeface="+mj-lt"/>
              </a:rPr>
              <a:t>menstruation</a:t>
            </a:r>
            <a:r>
              <a:rPr lang="en-GB" sz="1000" dirty="0" smtClean="0">
                <a:latin typeface="+mj-lt"/>
              </a:rPr>
              <a:t>)</a:t>
            </a:r>
          </a:p>
          <a:p>
            <a:pPr marL="171450" indent="-171450" algn="l">
              <a:buFont typeface="Arial" panose="020B0604020202020204" pitchFamily="34" charset="0"/>
              <a:buChar char="•"/>
            </a:pPr>
            <a:r>
              <a:rPr lang="en-GB" sz="1000" dirty="0" smtClean="0">
                <a:latin typeface="+mj-lt"/>
              </a:rPr>
              <a:t>Allowing an egg to </a:t>
            </a:r>
            <a:r>
              <a:rPr lang="en-GB" sz="1000" b="1" dirty="0" smtClean="0">
                <a:latin typeface="+mj-lt"/>
              </a:rPr>
              <a:t>mature</a:t>
            </a:r>
            <a:r>
              <a:rPr lang="en-GB" sz="1000" dirty="0" smtClean="0">
                <a:latin typeface="+mj-lt"/>
              </a:rPr>
              <a:t> in the ovary (this is stimulated by the hormone </a:t>
            </a:r>
            <a:r>
              <a:rPr lang="en-GB" sz="1000" b="1" dirty="0" smtClean="0">
                <a:latin typeface="+mj-lt"/>
              </a:rPr>
              <a:t>FSH</a:t>
            </a:r>
            <a:r>
              <a:rPr lang="en-GB" sz="1000" dirty="0" smtClean="0">
                <a:latin typeface="+mj-lt"/>
              </a:rPr>
              <a:t>). </a:t>
            </a:r>
          </a:p>
          <a:p>
            <a:pPr marL="171450" indent="-171450" algn="l">
              <a:buFont typeface="Arial" panose="020B0604020202020204" pitchFamily="34" charset="0"/>
              <a:buChar char="•"/>
            </a:pPr>
            <a:r>
              <a:rPr lang="en-GB" sz="1000" dirty="0" smtClean="0">
                <a:latin typeface="+mj-lt"/>
              </a:rPr>
              <a:t>Thickening and maintaining the </a:t>
            </a:r>
            <a:r>
              <a:rPr lang="en-GB" sz="1000" b="1" u="sng" dirty="0" smtClean="0">
                <a:latin typeface="+mj-lt"/>
              </a:rPr>
              <a:t>uterus lining</a:t>
            </a:r>
            <a:r>
              <a:rPr lang="en-GB" sz="1000" b="1" dirty="0" smtClean="0">
                <a:latin typeface="+mj-lt"/>
              </a:rPr>
              <a:t> </a:t>
            </a:r>
            <a:r>
              <a:rPr lang="en-GB" sz="1000" dirty="0" smtClean="0">
                <a:latin typeface="+mj-lt"/>
              </a:rPr>
              <a:t>in preparation for pregnancy (this is controlled by </a:t>
            </a:r>
            <a:r>
              <a:rPr lang="en-GB" sz="1000" b="1" dirty="0" smtClean="0">
                <a:latin typeface="+mj-lt"/>
              </a:rPr>
              <a:t>oestrogen</a:t>
            </a:r>
            <a:r>
              <a:rPr lang="en-GB" sz="1000" dirty="0" smtClean="0">
                <a:latin typeface="+mj-lt"/>
              </a:rPr>
              <a:t> and </a:t>
            </a:r>
            <a:r>
              <a:rPr lang="en-GB" sz="1000" b="1" dirty="0" smtClean="0">
                <a:latin typeface="+mj-lt"/>
              </a:rPr>
              <a:t>progesterone</a:t>
            </a:r>
            <a:r>
              <a:rPr lang="en-GB" sz="1000" dirty="0" smtClean="0">
                <a:latin typeface="+mj-lt"/>
              </a:rPr>
              <a:t>). </a:t>
            </a:r>
          </a:p>
          <a:p>
            <a:pPr marL="171450" indent="-171450" algn="l">
              <a:buFont typeface="Arial" panose="020B0604020202020204" pitchFamily="34" charset="0"/>
              <a:buChar char="•"/>
            </a:pPr>
            <a:r>
              <a:rPr lang="en-GB" sz="1000" dirty="0" smtClean="0">
                <a:latin typeface="+mj-lt"/>
              </a:rPr>
              <a:t>Releasing an egg (</a:t>
            </a:r>
            <a:r>
              <a:rPr lang="en-GB" sz="1000" b="1" u="sng" dirty="0" smtClean="0">
                <a:latin typeface="+mj-lt"/>
              </a:rPr>
              <a:t>ovulation</a:t>
            </a:r>
            <a:r>
              <a:rPr lang="en-GB" sz="1000" dirty="0" smtClean="0">
                <a:latin typeface="+mj-lt"/>
              </a:rPr>
              <a:t>), about two weeks after the period started (this is stimulated by the hormone </a:t>
            </a:r>
            <a:r>
              <a:rPr lang="en-GB" sz="1000" b="1" dirty="0" smtClean="0">
                <a:latin typeface="+mj-lt"/>
              </a:rPr>
              <a:t>LH</a:t>
            </a:r>
            <a:r>
              <a:rPr lang="en-GB" sz="1000" dirty="0" smtClean="0">
                <a:latin typeface="+mj-lt"/>
              </a:rPr>
              <a:t>). </a:t>
            </a:r>
            <a:endParaRPr lang="en-GB" sz="1000" dirty="0">
              <a:latin typeface="+mj-lt"/>
            </a:endParaRPr>
          </a:p>
        </p:txBody>
      </p:sp>
      <p:sp>
        <p:nvSpPr>
          <p:cNvPr id="27" name="Title 1"/>
          <p:cNvSpPr txBox="1">
            <a:spLocks/>
          </p:cNvSpPr>
          <p:nvPr/>
        </p:nvSpPr>
        <p:spPr>
          <a:xfrm>
            <a:off x="140702" y="4365104"/>
            <a:ext cx="5172338" cy="230425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Contraception – preventing pregnancy</a:t>
            </a:r>
          </a:p>
          <a:p>
            <a:pPr algn="l"/>
            <a:endParaRPr lang="en-GB" sz="1000" u="sng" dirty="0" smtClean="0">
              <a:latin typeface="+mj-lt"/>
            </a:endParaRPr>
          </a:p>
          <a:p>
            <a:pPr algn="l"/>
            <a:r>
              <a:rPr lang="en-GB" sz="1000" dirty="0" smtClean="0">
                <a:latin typeface="+mj-lt"/>
              </a:rPr>
              <a:t>One class of contraceptive methods is </a:t>
            </a:r>
            <a:r>
              <a:rPr lang="en-GB" sz="1000" b="1" dirty="0" smtClean="0">
                <a:latin typeface="+mj-lt"/>
              </a:rPr>
              <a:t>hormonal contraception</a:t>
            </a:r>
            <a:r>
              <a:rPr lang="en-GB" sz="1000" dirty="0" smtClean="0">
                <a:latin typeface="+mj-lt"/>
              </a:rPr>
              <a:t>. Oral contraceptives (“the pill”) contain hormones to </a:t>
            </a:r>
            <a:r>
              <a:rPr lang="en-GB" sz="1000" u="sng" dirty="0" smtClean="0">
                <a:latin typeface="+mj-lt"/>
              </a:rPr>
              <a:t>inhibit FSH production </a:t>
            </a:r>
            <a:r>
              <a:rPr lang="en-GB" sz="1000" dirty="0" smtClean="0">
                <a:latin typeface="+mj-lt"/>
              </a:rPr>
              <a:t>so </a:t>
            </a:r>
            <a:r>
              <a:rPr lang="en-GB" sz="1000" b="1" dirty="0" smtClean="0">
                <a:latin typeface="+mj-lt"/>
              </a:rPr>
              <a:t>no</a:t>
            </a:r>
            <a:r>
              <a:rPr lang="en-GB" sz="1000" dirty="0" smtClean="0">
                <a:latin typeface="+mj-lt"/>
              </a:rPr>
              <a:t> </a:t>
            </a:r>
            <a:r>
              <a:rPr lang="en-GB" sz="1000" b="1" dirty="0" smtClean="0">
                <a:latin typeface="+mj-lt"/>
              </a:rPr>
              <a:t>eggs</a:t>
            </a:r>
            <a:r>
              <a:rPr lang="en-GB" sz="1000" dirty="0" smtClean="0">
                <a:latin typeface="+mj-lt"/>
              </a:rPr>
              <a:t> </a:t>
            </a:r>
            <a:r>
              <a:rPr lang="en-GB" sz="1000" b="1" dirty="0" smtClean="0">
                <a:latin typeface="+mj-lt"/>
              </a:rPr>
              <a:t>mature</a:t>
            </a:r>
            <a:r>
              <a:rPr lang="en-GB" sz="1000" dirty="0" smtClean="0">
                <a:latin typeface="+mj-lt"/>
              </a:rPr>
              <a:t>. Injections, implants of hormone-releasing devices, or skin patches can be used for </a:t>
            </a:r>
            <a:r>
              <a:rPr lang="en-GB" sz="1000" u="sng" dirty="0" smtClean="0">
                <a:latin typeface="+mj-lt"/>
              </a:rPr>
              <a:t>slow-release progesterone</a:t>
            </a:r>
            <a:r>
              <a:rPr lang="en-GB" sz="1000" dirty="0" smtClean="0">
                <a:latin typeface="+mj-lt"/>
              </a:rPr>
              <a:t>, which inhibits the maturation and release of eggs for months or even years. </a:t>
            </a:r>
          </a:p>
          <a:p>
            <a:pPr algn="l"/>
            <a:endParaRPr lang="en-GB" sz="1000" dirty="0">
              <a:latin typeface="+mj-lt"/>
            </a:endParaRPr>
          </a:p>
          <a:p>
            <a:pPr algn="l"/>
            <a:r>
              <a:rPr lang="en-GB" sz="1000" dirty="0" smtClean="0">
                <a:latin typeface="+mj-lt"/>
              </a:rPr>
              <a:t>Non-hormonal methods include: </a:t>
            </a:r>
          </a:p>
          <a:p>
            <a:pPr marL="171450" indent="-171450" algn="l">
              <a:buFont typeface="Arial" panose="020B0604020202020204" pitchFamily="34" charset="0"/>
              <a:buChar char="•"/>
            </a:pPr>
            <a:r>
              <a:rPr lang="en-GB" sz="1000" b="1" dirty="0" smtClean="0">
                <a:latin typeface="+mj-lt"/>
              </a:rPr>
              <a:t>Barrier</a:t>
            </a:r>
            <a:r>
              <a:rPr lang="en-GB" sz="1000" dirty="0" smtClean="0">
                <a:latin typeface="+mj-lt"/>
              </a:rPr>
              <a:t> methods, like condoms or diaphragms. These prevent sperm reaching the egg. </a:t>
            </a:r>
          </a:p>
          <a:p>
            <a:pPr marL="171450" indent="-171450" algn="l">
              <a:buFont typeface="Arial" panose="020B0604020202020204" pitchFamily="34" charset="0"/>
              <a:buChar char="•"/>
            </a:pPr>
            <a:r>
              <a:rPr lang="en-GB" sz="1000" b="1" dirty="0" smtClean="0">
                <a:latin typeface="+mj-lt"/>
              </a:rPr>
              <a:t>Intrauterine</a:t>
            </a:r>
            <a:r>
              <a:rPr lang="en-GB" sz="1000" dirty="0" smtClean="0">
                <a:latin typeface="+mj-lt"/>
              </a:rPr>
              <a:t> </a:t>
            </a:r>
            <a:r>
              <a:rPr lang="en-GB" sz="1000" b="1" dirty="0" smtClean="0">
                <a:latin typeface="+mj-lt"/>
              </a:rPr>
              <a:t>devices</a:t>
            </a:r>
            <a:r>
              <a:rPr lang="en-GB" sz="1000" dirty="0" smtClean="0">
                <a:latin typeface="+mj-lt"/>
              </a:rPr>
              <a:t> (in the uterus) that prevent any embryos produced from implanting in the uterus. They may also release progesterone, like the hormonal methods above. </a:t>
            </a:r>
          </a:p>
          <a:p>
            <a:pPr marL="171450" indent="-171450" algn="l">
              <a:buFont typeface="Arial" panose="020B0604020202020204" pitchFamily="34" charset="0"/>
              <a:buChar char="•"/>
            </a:pPr>
            <a:r>
              <a:rPr lang="en-GB" sz="1000" b="1" dirty="0" smtClean="0">
                <a:latin typeface="+mj-lt"/>
              </a:rPr>
              <a:t>Spermicidal</a:t>
            </a:r>
            <a:r>
              <a:rPr lang="en-GB" sz="1000" dirty="0" smtClean="0">
                <a:latin typeface="+mj-lt"/>
              </a:rPr>
              <a:t> </a:t>
            </a:r>
            <a:r>
              <a:rPr lang="en-GB" sz="1000" b="1" dirty="0" smtClean="0">
                <a:latin typeface="+mj-lt"/>
              </a:rPr>
              <a:t>agents</a:t>
            </a:r>
            <a:r>
              <a:rPr lang="en-GB" sz="1000" dirty="0" smtClean="0">
                <a:latin typeface="+mj-lt"/>
              </a:rPr>
              <a:t> – chemicals that kill or disable sperm. These are not very effective!</a:t>
            </a:r>
          </a:p>
          <a:p>
            <a:pPr marL="171450" indent="-171450" algn="l">
              <a:buFont typeface="Arial" panose="020B0604020202020204" pitchFamily="34" charset="0"/>
              <a:buChar char="•"/>
            </a:pPr>
            <a:r>
              <a:rPr lang="en-GB" sz="1000" b="1" dirty="0" smtClean="0">
                <a:latin typeface="+mj-lt"/>
              </a:rPr>
              <a:t>Abstinence</a:t>
            </a:r>
            <a:r>
              <a:rPr lang="en-GB" sz="1000" dirty="0" smtClean="0">
                <a:latin typeface="+mj-lt"/>
              </a:rPr>
              <a:t> – obviously, there will be no pregnancy without sex. An ineffective method of contraception is attempting to time abstinence so you don’t have sex while an egg is in the oviduct. </a:t>
            </a:r>
          </a:p>
          <a:p>
            <a:pPr marL="171450" indent="-171450" algn="l">
              <a:buFont typeface="Arial" panose="020B0604020202020204" pitchFamily="34" charset="0"/>
              <a:buChar char="•"/>
            </a:pPr>
            <a:r>
              <a:rPr lang="en-GB" sz="1000" b="1" dirty="0" smtClean="0">
                <a:latin typeface="+mj-lt"/>
              </a:rPr>
              <a:t>Sterilisation</a:t>
            </a:r>
            <a:r>
              <a:rPr lang="en-GB" sz="1000" dirty="0" smtClean="0">
                <a:latin typeface="+mj-lt"/>
              </a:rPr>
              <a:t> with </a:t>
            </a:r>
            <a:r>
              <a:rPr lang="en-GB" sz="1000" b="1" dirty="0" smtClean="0">
                <a:latin typeface="+mj-lt"/>
              </a:rPr>
              <a:t>surgery</a:t>
            </a:r>
            <a:r>
              <a:rPr lang="en-GB" sz="1000" dirty="0" smtClean="0">
                <a:latin typeface="+mj-lt"/>
              </a:rPr>
              <a:t>: for men, this involves cutting and tying the sperm ducts so no sperm are included in the ejaculate. For women, the procedure is more invasive, involving cutting and tying the oviducts so no eggs reach the uterus, and no sperm can get to them. </a:t>
            </a:r>
          </a:p>
          <a:p>
            <a:pPr algn="l"/>
            <a:endParaRPr lang="en-GB" sz="1000" dirty="0">
              <a:latin typeface="+mj-lt"/>
            </a:endParaRPr>
          </a:p>
          <a:p>
            <a:pPr algn="l"/>
            <a:endParaRPr lang="en-GB" sz="1000" dirty="0">
              <a:latin typeface="+mj-lt"/>
            </a:endParaRPr>
          </a:p>
        </p:txBody>
      </p:sp>
      <p:sp>
        <p:nvSpPr>
          <p:cNvPr id="38" name="Title 1"/>
          <p:cNvSpPr txBox="1">
            <a:spLocks/>
          </p:cNvSpPr>
          <p:nvPr/>
        </p:nvSpPr>
        <p:spPr>
          <a:xfrm>
            <a:off x="5457055" y="2780928"/>
            <a:ext cx="1799899" cy="367240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HT: Interactions of hormones in the menstrual cycle</a:t>
            </a:r>
          </a:p>
          <a:p>
            <a:pPr algn="l"/>
            <a:endParaRPr lang="en-GB" sz="1000" u="sng" dirty="0" smtClean="0">
              <a:latin typeface="+mj-lt"/>
            </a:endParaRPr>
          </a:p>
          <a:p>
            <a:pPr algn="l"/>
            <a:r>
              <a:rPr lang="en-GB" sz="1000" dirty="0" smtClean="0">
                <a:latin typeface="+mj-lt"/>
              </a:rPr>
              <a:t>The four hormones involved in the menstrual cycle affect each other. Key points: </a:t>
            </a:r>
          </a:p>
          <a:p>
            <a:pPr algn="l"/>
            <a:endParaRPr lang="en-GB" sz="1000" dirty="0">
              <a:latin typeface="+mj-lt"/>
            </a:endParaRPr>
          </a:p>
          <a:p>
            <a:pPr marL="171450" indent="-171450" algn="l">
              <a:buFont typeface="Arial" panose="020B0604020202020204" pitchFamily="34" charset="0"/>
              <a:buChar char="•"/>
            </a:pPr>
            <a:r>
              <a:rPr lang="en-GB" sz="1000" dirty="0" smtClean="0">
                <a:latin typeface="+mj-lt"/>
              </a:rPr>
              <a:t>FSH stimulates the released of oestrogen</a:t>
            </a:r>
          </a:p>
          <a:p>
            <a:pPr marL="171450" indent="-171450" algn="l">
              <a:buFont typeface="Arial" panose="020B0604020202020204" pitchFamily="34" charset="0"/>
              <a:buChar char="•"/>
            </a:pPr>
            <a:r>
              <a:rPr lang="en-GB" sz="1000" dirty="0" smtClean="0">
                <a:latin typeface="+mj-lt"/>
              </a:rPr>
              <a:t>High levels of oestrogen stimulate the release of LH</a:t>
            </a:r>
          </a:p>
          <a:p>
            <a:pPr marL="171450" indent="-171450" algn="l">
              <a:buFont typeface="Arial" panose="020B0604020202020204" pitchFamily="34" charset="0"/>
              <a:buChar char="•"/>
            </a:pPr>
            <a:r>
              <a:rPr lang="en-GB" sz="1000" dirty="0" smtClean="0">
                <a:latin typeface="+mj-lt"/>
              </a:rPr>
              <a:t>High levels of oestrogen </a:t>
            </a:r>
            <a:r>
              <a:rPr lang="en-GB" sz="1000" b="1" dirty="0" smtClean="0">
                <a:latin typeface="+mj-lt"/>
              </a:rPr>
              <a:t>inhibit</a:t>
            </a:r>
            <a:r>
              <a:rPr lang="en-GB" sz="1000" dirty="0" smtClean="0">
                <a:latin typeface="+mj-lt"/>
              </a:rPr>
              <a:t> (reduce) the production of FSH</a:t>
            </a:r>
          </a:p>
          <a:p>
            <a:pPr marL="171450" indent="-171450" algn="l">
              <a:buFont typeface="Arial" panose="020B0604020202020204" pitchFamily="34" charset="0"/>
              <a:buChar char="•"/>
            </a:pPr>
            <a:r>
              <a:rPr lang="en-GB" sz="1000" dirty="0" smtClean="0">
                <a:latin typeface="+mj-lt"/>
              </a:rPr>
              <a:t>Progesterone inhibits the production of both LH and FSH</a:t>
            </a:r>
          </a:p>
          <a:p>
            <a:pPr algn="l"/>
            <a:endParaRPr lang="en-GB" sz="1000" dirty="0">
              <a:latin typeface="+mj-lt"/>
            </a:endParaRPr>
          </a:p>
          <a:p>
            <a:pPr algn="l"/>
            <a:r>
              <a:rPr lang="en-GB" sz="1000" dirty="0" smtClean="0">
                <a:latin typeface="+mj-lt"/>
              </a:rPr>
              <a:t>The changing hormone levels throughout the cycle can be graphed as shown – make sure you are familiar with the sequence and changing hormone levels. </a:t>
            </a:r>
          </a:p>
          <a:p>
            <a:pPr algn="l"/>
            <a:endParaRPr lang="en-GB" sz="1000" dirty="0" smtClean="0">
              <a:latin typeface="+mj-lt"/>
            </a:endParaRPr>
          </a:p>
          <a:p>
            <a:pPr algn="l"/>
            <a:endParaRPr lang="en-GB" sz="1000" dirty="0">
              <a:latin typeface="+mj-lt"/>
            </a:endParaRPr>
          </a:p>
        </p:txBody>
      </p:sp>
      <p:grpSp>
        <p:nvGrpSpPr>
          <p:cNvPr id="8" name="Group 7"/>
          <p:cNvGrpSpPr/>
          <p:nvPr/>
        </p:nvGrpSpPr>
        <p:grpSpPr>
          <a:xfrm>
            <a:off x="7287245" y="2780928"/>
            <a:ext cx="2510213" cy="3432449"/>
            <a:chOff x="2688161" y="2103849"/>
            <a:chExt cx="3190876" cy="4109528"/>
          </a:xfrm>
        </p:grpSpPr>
        <p:pic>
          <p:nvPicPr>
            <p:cNvPr id="2050" name="Picture 2" descr="http://pcosjournal.com/wp-content/uploads/2010/09/WhathappensmenstrualcyclehormoneovarybasalbodyUterus_thumb2.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53"/>
            <a:stretch/>
          </p:blipFill>
          <p:spPr bwMode="auto">
            <a:xfrm>
              <a:off x="2688162" y="4492487"/>
              <a:ext cx="3190875" cy="1720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pcosjournal.com/wp-content/uploads/2010/09/WhathappensmenstrualcyclehormoneovarybasalbodyUterus_thumb2.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37" b="45358"/>
            <a:stretch/>
          </p:blipFill>
          <p:spPr bwMode="auto">
            <a:xfrm>
              <a:off x="2688161" y="2103849"/>
              <a:ext cx="3190875" cy="24052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59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12: Quantitative Chemistry and Electrolysis</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88727405"/>
              </p:ext>
            </p:extLst>
          </p:nvPr>
        </p:nvGraphicFramePr>
        <p:xfrm>
          <a:off x="5457056" y="116632"/>
          <a:ext cx="4310112" cy="1995715"/>
        </p:xfrm>
        <a:graphic>
          <a:graphicData uri="http://schemas.openxmlformats.org/drawingml/2006/table">
            <a:tbl>
              <a:tblPr firstRow="1" bandRow="1">
                <a:tableStyleId>{5940675A-B579-460E-94D1-54222C63F5DA}</a:tableStyleId>
              </a:tblPr>
              <a:tblGrid>
                <a:gridCol w="1069752"/>
                <a:gridCol w="3240360"/>
              </a:tblGrid>
              <a:tr h="247026">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7764">
                <a:tc>
                  <a:txBody>
                    <a:bodyPr/>
                    <a:lstStyle/>
                    <a:p>
                      <a:r>
                        <a:rPr lang="en-GB" sz="1000" dirty="0" smtClean="0"/>
                        <a:t>Electrolysis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 breaking down</a:t>
                      </a:r>
                      <a:r>
                        <a:rPr lang="en-GB" sz="1000" b="0" baseline="0" dirty="0" smtClean="0"/>
                        <a:t> of a substance using electricity</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29">
                <a:tc>
                  <a:txBody>
                    <a:bodyPr/>
                    <a:lstStyle/>
                    <a:p>
                      <a:r>
                        <a:rPr lang="en-GB" sz="1000" dirty="0" smtClean="0"/>
                        <a:t>Electrolyte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 solution</a:t>
                      </a:r>
                      <a:r>
                        <a:rPr lang="en-GB" sz="1000" b="0" baseline="0" dirty="0" smtClean="0"/>
                        <a:t> which is being broken down during electrolysis</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29">
                <a:tc>
                  <a:txBody>
                    <a:bodyPr/>
                    <a:lstStyle/>
                    <a:p>
                      <a:r>
                        <a:rPr lang="en-GB" sz="1000" dirty="0" smtClean="0"/>
                        <a:t>Oxidation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loss of electrons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9976">
                <a:tc>
                  <a:txBody>
                    <a:bodyPr/>
                    <a:lstStyle/>
                    <a:p>
                      <a:r>
                        <a:rPr lang="en-GB" sz="1000" dirty="0" smtClean="0"/>
                        <a:t>Reduction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gain of electrons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470">
                <a:tc>
                  <a:txBody>
                    <a:bodyPr/>
                    <a:lstStyle/>
                    <a:p>
                      <a:r>
                        <a:rPr lang="en-GB" sz="1000" dirty="0" smtClean="0"/>
                        <a:t>Anode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positive</a:t>
                      </a:r>
                      <a:r>
                        <a:rPr lang="en-GB" sz="1000" baseline="0" dirty="0" smtClean="0"/>
                        <a:t> electrode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2470">
                <a:tc>
                  <a:txBody>
                    <a:bodyPr/>
                    <a:lstStyle/>
                    <a:p>
                      <a:r>
                        <a:rPr lang="en-GB" sz="1000" dirty="0" smtClean="0"/>
                        <a:t>Cathode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negative electrode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1223563"/>
                  </p:ext>
                </p:extLst>
              </p:nvPr>
            </p:nvGraphicFramePr>
            <p:xfrm>
              <a:off x="5485946" y="2181976"/>
              <a:ext cx="4039571" cy="877312"/>
            </p:xfrm>
            <a:graphic>
              <a:graphicData uri="http://schemas.openxmlformats.org/drawingml/2006/table">
                <a:tbl>
                  <a:tblPr firstRow="1" bandRow="1">
                    <a:tableStyleId>{5940675A-B579-460E-94D1-54222C63F5DA}</a:tableStyleId>
                  </a:tblPr>
                  <a:tblGrid>
                    <a:gridCol w="1002605"/>
                    <a:gridCol w="3036966"/>
                  </a:tblGrid>
                  <a:tr h="288032">
                    <a:tc>
                      <a:txBody>
                        <a:bodyPr/>
                        <a:lstStyle/>
                        <a:p>
                          <a:r>
                            <a:rPr lang="en-GB" sz="700" b="1" dirty="0" smtClean="0"/>
                            <a:t>Equation</a:t>
                          </a:r>
                          <a:endParaRPr lang="en-GB" sz="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700" b="1" dirty="0" smtClean="0"/>
                            <a:t>Meanings of terms in equation</a:t>
                          </a:r>
                          <a:endParaRPr lang="en-GB" sz="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a:t>
                          </a:r>
                        </a:p>
                        <a:p>
                          <a:endParaRPr lang="en-GB" sz="700" b="0" i="0" dirty="0" smtClean="0">
                            <a:latin typeface="Cambria Math"/>
                          </a:endParaRPr>
                        </a:p>
                        <a:p>
                          <a:pPr/>
                          <a14:m>
                            <m:oMathPara xmlns:m="http://schemas.openxmlformats.org/officeDocument/2006/math">
                              <m:oMathParaPr>
                                <m:jc m:val="centerGroup"/>
                              </m:oMathParaPr>
                              <m:oMath xmlns:m="http://schemas.openxmlformats.org/officeDocument/2006/math">
                                <m:r>
                                  <m:rPr>
                                    <m:sty m:val="p"/>
                                  </m:rPr>
                                  <a:rPr lang="en-GB" sz="700" b="0" i="0" smtClean="0">
                                    <a:latin typeface="Cambria Math"/>
                                  </a:rPr>
                                  <m:t>conc</m:t>
                                </m:r>
                                <m:r>
                                  <a:rPr lang="en-GB" sz="700" b="0" i="1" smtClean="0">
                                    <a:latin typeface="Cambria Math"/>
                                  </a:rPr>
                                  <m:t>= </m:t>
                                </m:r>
                                <m:f>
                                  <m:fPr>
                                    <m:ctrlPr>
                                      <a:rPr lang="en-GB" sz="700" b="0" i="1" smtClean="0">
                                        <a:latin typeface="Cambria Math" panose="02040503050406030204" pitchFamily="18" charset="0"/>
                                      </a:rPr>
                                    </m:ctrlPr>
                                  </m:fPr>
                                  <m:num>
                                    <m:r>
                                      <a:rPr lang="en-GB" sz="700" b="0" i="1" smtClean="0">
                                        <a:latin typeface="Cambria Math"/>
                                      </a:rPr>
                                      <m:t>𝑚𝑎𝑠𝑠</m:t>
                                    </m:r>
                                  </m:num>
                                  <m:den>
                                    <m:r>
                                      <a:rPr lang="en-GB" sz="700" b="0" i="1" smtClean="0">
                                        <a:latin typeface="Cambria Math"/>
                                      </a:rPr>
                                      <m:t>𝑣𝑜𝑙</m:t>
                                    </m:r>
                                  </m:den>
                                </m:f>
                              </m:oMath>
                            </m:oMathPara>
                          </a14:m>
                          <a:endParaRPr lang="en-GB"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700" i="1" dirty="0" smtClean="0"/>
                            <a:t>Mass</a:t>
                          </a:r>
                          <a:r>
                            <a:rPr lang="en-GB" sz="700" i="1" baseline="0" dirty="0" smtClean="0"/>
                            <a:t> is the mass of the substance in grams</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700" b="0" i="1" smtClean="0">
                                  <a:latin typeface="Cambria Math"/>
                                </a:rPr>
                                <m:t>𝑉𝑜𝑙</m:t>
                              </m:r>
                            </m:oMath>
                          </a14:m>
                          <a:r>
                            <a:rPr lang="en-GB" sz="700" i="1" dirty="0" smtClean="0"/>
                            <a:t> is the</a:t>
                          </a:r>
                          <a:r>
                            <a:rPr lang="en-GB" sz="700" i="1" baseline="0" dirty="0" smtClean="0"/>
                            <a:t> volume of the solution in </a:t>
                          </a:r>
                          <a:r>
                            <a:rPr lang="en-GB" sz="700" b="0" dirty="0" smtClean="0"/>
                            <a:t>dm</a:t>
                          </a:r>
                          <a:r>
                            <a:rPr lang="en-GB" sz="700" b="0" baseline="300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i="1" baseline="0" dirty="0" smtClean="0"/>
                            <a:t>Conc is the concentration in </a:t>
                          </a:r>
                          <a:r>
                            <a:rPr lang="en-GB" sz="700" b="0" i="0" dirty="0" smtClean="0"/>
                            <a:t>grams/dm</a:t>
                          </a:r>
                          <a:r>
                            <a:rPr lang="en-GB" sz="700" b="0" baseline="300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700" b="0" i="0" baseline="30000" dirty="0" smtClean="0"/>
                        </a:p>
                        <a:p>
                          <a:endParaRPr lang="en-GB" sz="7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1223563"/>
                  </p:ext>
                </p:extLst>
              </p:nvPr>
            </p:nvGraphicFramePr>
            <p:xfrm>
              <a:off x="5485946" y="2181976"/>
              <a:ext cx="4039571" cy="877312"/>
            </p:xfrm>
            <a:graphic>
              <a:graphicData uri="http://schemas.openxmlformats.org/drawingml/2006/table">
                <a:tbl>
                  <a:tblPr firstRow="1" bandRow="1">
                    <a:tableStyleId>{5940675A-B579-460E-94D1-54222C63F5DA}</a:tableStyleId>
                  </a:tblPr>
                  <a:tblGrid>
                    <a:gridCol w="1002605"/>
                    <a:gridCol w="3036966"/>
                  </a:tblGrid>
                  <a:tr h="288032">
                    <a:tc>
                      <a:txBody>
                        <a:bodyPr/>
                        <a:lstStyle/>
                        <a:p>
                          <a:r>
                            <a:rPr lang="en-GB" sz="700" b="1" dirty="0" smtClean="0"/>
                            <a:t>Equation</a:t>
                          </a:r>
                          <a:endParaRPr lang="en-GB" sz="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700" b="1" dirty="0" smtClean="0"/>
                            <a:t>Meanings of terms in equation</a:t>
                          </a:r>
                          <a:endParaRPr lang="en-GB" sz="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9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606" t="-49485" r="-30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33333" t="-49485"/>
                          </a:stretch>
                        </a:blipFill>
                      </a:tcPr>
                    </a:tc>
                  </a:tr>
                </a:tbl>
              </a:graphicData>
            </a:graphic>
          </p:graphicFrame>
        </mc:Fallback>
      </mc:AlternateContent>
      <p:sp>
        <p:nvSpPr>
          <p:cNvPr id="9" name="Title 1"/>
          <p:cNvSpPr txBox="1">
            <a:spLocks/>
          </p:cNvSpPr>
          <p:nvPr/>
        </p:nvSpPr>
        <p:spPr>
          <a:xfrm>
            <a:off x="145955" y="908720"/>
            <a:ext cx="5184576" cy="20616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smtClean="0">
                <a:latin typeface="+mj-lt"/>
              </a:rPr>
              <a:t>Higher Tier - Concentration</a:t>
            </a:r>
            <a:endParaRPr lang="en-GB" sz="1200" b="1" baseline="30000" dirty="0">
              <a:latin typeface="+mj-lt"/>
            </a:endParaRPr>
          </a:p>
          <a:p>
            <a:r>
              <a:rPr lang="en-GB" sz="1050" dirty="0" smtClean="0">
                <a:latin typeface="+mj-lt"/>
              </a:rPr>
              <a:t>Most chemical reactions are done in solution. The concentration can be measured in grams per dm</a:t>
            </a:r>
            <a:r>
              <a:rPr lang="en-GB" sz="1050" baseline="30000" dirty="0" smtClean="0">
                <a:latin typeface="+mj-lt"/>
              </a:rPr>
              <a:t>3</a:t>
            </a:r>
          </a:p>
          <a:p>
            <a:pPr algn="l"/>
            <a:endParaRPr lang="en-GB" sz="1050" baseline="30000" dirty="0">
              <a:latin typeface="+mj-lt"/>
            </a:endParaRPr>
          </a:p>
          <a:p>
            <a:pPr algn="l"/>
            <a:r>
              <a:rPr lang="en-GB" sz="1050" dirty="0" smtClean="0">
                <a:latin typeface="+mj-lt"/>
              </a:rPr>
              <a:t>For example what is the concentration of 2.4 grams of sodium chloride dissolved in 0.5 </a:t>
            </a:r>
            <a:r>
              <a:rPr lang="en-GB" sz="1050" dirty="0" smtClean="0"/>
              <a:t>dm</a:t>
            </a:r>
            <a:r>
              <a:rPr lang="en-GB" sz="1050" baseline="30000" dirty="0" smtClean="0"/>
              <a:t>3 </a:t>
            </a:r>
            <a:r>
              <a:rPr lang="en-GB" sz="1050" dirty="0" smtClean="0"/>
              <a:t>of water?</a:t>
            </a:r>
          </a:p>
          <a:p>
            <a:pPr algn="l"/>
            <a:endParaRPr lang="en-GB" sz="1050" baseline="30000" dirty="0"/>
          </a:p>
          <a:p>
            <a:pPr algn="l"/>
            <a:r>
              <a:rPr lang="en-GB" sz="1050" dirty="0" smtClean="0"/>
              <a:t>Conc= Mass/Vol </a:t>
            </a:r>
          </a:p>
          <a:p>
            <a:pPr algn="l"/>
            <a:endParaRPr lang="en-GB" sz="1050" dirty="0"/>
          </a:p>
          <a:p>
            <a:pPr algn="l"/>
            <a:r>
              <a:rPr lang="en-GB" sz="1050" dirty="0" smtClean="0"/>
              <a:t>Conc= 2.4/0.5</a:t>
            </a:r>
          </a:p>
          <a:p>
            <a:pPr algn="l"/>
            <a:endParaRPr lang="en-GB" sz="1050" dirty="0"/>
          </a:p>
          <a:p>
            <a:pPr algn="l"/>
            <a:r>
              <a:rPr lang="en-GB" sz="1050" b="1" dirty="0" smtClean="0"/>
              <a:t>Conc= 4.8 g/dm</a:t>
            </a:r>
            <a:r>
              <a:rPr lang="en-GB" sz="1050" b="1" baseline="30000" dirty="0" smtClean="0"/>
              <a:t>3</a:t>
            </a:r>
          </a:p>
          <a:p>
            <a:pPr algn="l"/>
            <a:endParaRPr lang="en-GB" sz="1050" b="1" baseline="30000" dirty="0">
              <a:latin typeface="+mj-lt"/>
            </a:endParaRPr>
          </a:p>
          <a:p>
            <a:pPr algn="l"/>
            <a:r>
              <a:rPr lang="en-GB" sz="1050" dirty="0" smtClean="0">
                <a:latin typeface="+mj-lt"/>
              </a:rPr>
              <a:t>In Chemistry we use dm</a:t>
            </a:r>
            <a:r>
              <a:rPr lang="en-GB" sz="1050" baseline="30000" dirty="0" smtClean="0">
                <a:latin typeface="+mj-lt"/>
              </a:rPr>
              <a:t>3</a:t>
            </a:r>
            <a:r>
              <a:rPr lang="en-GB" sz="1050" dirty="0" smtClean="0">
                <a:latin typeface="+mj-lt"/>
              </a:rPr>
              <a:t> (decimetres cubed)  to measure volume, a decimetre cubed  is the same as a litre.</a:t>
            </a:r>
          </a:p>
        </p:txBody>
      </p:sp>
      <p:sp>
        <p:nvSpPr>
          <p:cNvPr id="12" name="Title 1"/>
          <p:cNvSpPr txBox="1">
            <a:spLocks/>
          </p:cNvSpPr>
          <p:nvPr/>
        </p:nvSpPr>
        <p:spPr>
          <a:xfrm>
            <a:off x="145955" y="3068960"/>
            <a:ext cx="5184576" cy="3600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smtClean="0">
                <a:latin typeface="+mj-lt"/>
              </a:rPr>
              <a:t>Electrolysis</a:t>
            </a:r>
          </a:p>
          <a:p>
            <a:pPr algn="l"/>
            <a:r>
              <a:rPr lang="en-GB" sz="1000" dirty="0"/>
              <a:t>When an ionic compound is melted </a:t>
            </a:r>
            <a:r>
              <a:rPr lang="en-GB" sz="1000" dirty="0" smtClean="0"/>
              <a:t>or dissolved </a:t>
            </a:r>
            <a:r>
              <a:rPr lang="en-GB" sz="1000" dirty="0"/>
              <a:t>in water, the ions </a:t>
            </a:r>
            <a:r>
              <a:rPr lang="en-GB" sz="1000" b="1" dirty="0"/>
              <a:t>are free to </a:t>
            </a:r>
            <a:r>
              <a:rPr lang="en-GB" sz="1000" dirty="0" smtClean="0"/>
              <a:t>move about </a:t>
            </a:r>
            <a:r>
              <a:rPr lang="en-GB" sz="1000" dirty="0"/>
              <a:t>within the liquid or solution. These </a:t>
            </a:r>
            <a:r>
              <a:rPr lang="en-GB" sz="1000" dirty="0" smtClean="0"/>
              <a:t>liquids and </a:t>
            </a:r>
            <a:r>
              <a:rPr lang="en-GB" sz="1000" dirty="0"/>
              <a:t>solutions are able to conduct </a:t>
            </a:r>
            <a:r>
              <a:rPr lang="en-GB" sz="1000" dirty="0" smtClean="0"/>
              <a:t>electricity and </a:t>
            </a:r>
            <a:r>
              <a:rPr lang="en-GB" sz="1000" dirty="0"/>
              <a:t>are called </a:t>
            </a:r>
            <a:r>
              <a:rPr lang="en-GB" sz="1000" b="1" dirty="0"/>
              <a:t>electrolytes</a:t>
            </a:r>
            <a:r>
              <a:rPr lang="en-GB" sz="1000" b="1" dirty="0" smtClean="0"/>
              <a:t>.</a:t>
            </a:r>
          </a:p>
          <a:p>
            <a:pPr algn="l"/>
            <a:endParaRPr lang="en-GB" sz="1000" b="1" dirty="0"/>
          </a:p>
          <a:p>
            <a:pPr algn="l"/>
            <a:r>
              <a:rPr lang="en-GB" sz="1000" dirty="0" smtClean="0"/>
              <a:t>If an electric current is passed through this solution the ions will move to the electrodes. </a:t>
            </a:r>
            <a:r>
              <a:rPr lang="en-GB" sz="1000" b="1" dirty="0" smtClean="0"/>
              <a:t>Remember-opposites attract</a:t>
            </a:r>
            <a:r>
              <a:rPr lang="en-GB" sz="1000" dirty="0" smtClean="0"/>
              <a:t>. </a:t>
            </a:r>
            <a:r>
              <a:rPr lang="en-GB" sz="1000" b="1" dirty="0" smtClean="0"/>
              <a:t>The positive ions (</a:t>
            </a:r>
            <a:r>
              <a:rPr lang="en-GB" sz="1000" b="1" dirty="0" err="1" smtClean="0"/>
              <a:t>cations</a:t>
            </a:r>
            <a:r>
              <a:rPr lang="en-GB" sz="1000" b="1" dirty="0" smtClean="0"/>
              <a:t>) will go to the negative electrode (cathode), the negative ions (anions) go to the positive electrode (anode).</a:t>
            </a:r>
          </a:p>
          <a:p>
            <a:pPr algn="l"/>
            <a:r>
              <a:rPr lang="en-GB" sz="1000" dirty="0" smtClean="0"/>
              <a:t>For example in the electrolysis of lead bromide, Lead (Pb</a:t>
            </a:r>
            <a:r>
              <a:rPr lang="en-GB" sz="1000" baseline="30000" dirty="0" smtClean="0"/>
              <a:t>2+</a:t>
            </a:r>
            <a:r>
              <a:rPr lang="en-GB" sz="1000" dirty="0" smtClean="0"/>
              <a:t>) goes to the negative electrode and bromine (Br</a:t>
            </a:r>
            <a:r>
              <a:rPr lang="en-GB" sz="1000" baseline="30000" dirty="0" smtClean="0"/>
              <a:t>-1</a:t>
            </a:r>
            <a:r>
              <a:rPr lang="en-GB" sz="1000" dirty="0" smtClean="0"/>
              <a:t>) goes to the positive electrode.</a:t>
            </a:r>
            <a:r>
              <a:rPr lang="en-GB" sz="1000" b="1" dirty="0"/>
              <a:t/>
            </a:r>
            <a:br>
              <a:rPr lang="en-GB" sz="1000" b="1" dirty="0"/>
            </a:br>
            <a:endParaRPr lang="en-GB" sz="1000" b="1" baseline="30000" dirty="0">
              <a:latin typeface="+mj-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80" y="4827993"/>
            <a:ext cx="3136184" cy="183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5360190" y="3140968"/>
            <a:ext cx="4273330" cy="180282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700" b="1" dirty="0" smtClean="0"/>
              <a:t>Oxidation, reduction and half equations-Higher</a:t>
            </a:r>
          </a:p>
          <a:p>
            <a:pPr algn="l"/>
            <a:r>
              <a:rPr lang="en-GB" sz="800" dirty="0" smtClean="0"/>
              <a:t>When a positive Ion  reaches the negative electrode, it gains electrons. This is a reduction reaction.</a:t>
            </a:r>
          </a:p>
          <a:p>
            <a:pPr algn="l"/>
            <a:r>
              <a:rPr lang="en-GB" sz="800" dirty="0" smtClean="0"/>
              <a:t>When </a:t>
            </a:r>
            <a:r>
              <a:rPr lang="en-GB" sz="800" dirty="0"/>
              <a:t>a</a:t>
            </a:r>
            <a:r>
              <a:rPr lang="en-GB" sz="800" dirty="0" smtClean="0"/>
              <a:t> negative ion reaches the positive electrode, it loses electrons, this is an oxidation reaction.</a:t>
            </a:r>
          </a:p>
          <a:p>
            <a:pPr algn="l"/>
            <a:r>
              <a:rPr lang="en-GB" sz="800" b="1" dirty="0" smtClean="0"/>
              <a:t>We can represent these using half equations</a:t>
            </a:r>
            <a:r>
              <a:rPr lang="en-GB" sz="800" b="1" dirty="0"/>
              <a:t> </a:t>
            </a:r>
            <a:r>
              <a:rPr lang="en-GB" sz="800" dirty="0" smtClean="0"/>
              <a:t>A </a:t>
            </a:r>
            <a:r>
              <a:rPr lang="en-GB" sz="800" dirty="0"/>
              <a:t>half equation can represent the reaction at each electrode</a:t>
            </a:r>
            <a:r>
              <a:rPr lang="en-GB" sz="800" dirty="0" smtClean="0"/>
              <a:t>. Half equations show how electrons are transferred and an electron is represented in an equation by an </a:t>
            </a:r>
            <a:r>
              <a:rPr lang="en-GB" sz="800" i="1" dirty="0" smtClean="0"/>
              <a:t>e</a:t>
            </a:r>
            <a:r>
              <a:rPr lang="en-GB" sz="800" i="1" baseline="30000" dirty="0" smtClean="0"/>
              <a:t>- </a:t>
            </a:r>
            <a:r>
              <a:rPr lang="en-GB" sz="800" dirty="0" smtClean="0"/>
              <a:t>symbol</a:t>
            </a:r>
            <a:endParaRPr lang="en-GB" sz="800" dirty="0"/>
          </a:p>
          <a:p>
            <a:pPr algn="l"/>
            <a:r>
              <a:rPr lang="en-GB" sz="800" dirty="0"/>
              <a:t>Half equations show electrons (e</a:t>
            </a:r>
            <a:r>
              <a:rPr lang="en-GB" sz="800" baseline="30000" dirty="0"/>
              <a:t>-</a:t>
            </a:r>
            <a:r>
              <a:rPr lang="en-GB" sz="800" dirty="0"/>
              <a:t>) and how ions become atoms. </a:t>
            </a:r>
            <a:endParaRPr lang="en-GB" sz="800" dirty="0" smtClean="0"/>
          </a:p>
          <a:p>
            <a:pPr algn="l"/>
            <a:r>
              <a:rPr lang="en-GB" sz="800" dirty="0" err="1" smtClean="0"/>
              <a:t>E.g</a:t>
            </a:r>
            <a:r>
              <a:rPr lang="en-GB" sz="800" dirty="0"/>
              <a:t>, Cu</a:t>
            </a:r>
            <a:r>
              <a:rPr lang="en-GB" sz="800" baseline="30000" dirty="0"/>
              <a:t>2+</a:t>
            </a:r>
            <a:r>
              <a:rPr lang="en-GB" sz="800" dirty="0"/>
              <a:t> + 2 e</a:t>
            </a:r>
            <a:r>
              <a:rPr lang="en-GB" sz="800" baseline="30000" dirty="0"/>
              <a:t>-</a:t>
            </a:r>
            <a:r>
              <a:rPr lang="en-GB" sz="800" dirty="0"/>
              <a:t> —&gt; Cu.</a:t>
            </a:r>
          </a:p>
          <a:p>
            <a:pPr algn="l"/>
            <a:r>
              <a:rPr lang="en-GB" sz="800" dirty="0"/>
              <a:t>1. Write down the ion and atom:	</a:t>
            </a:r>
            <a:r>
              <a:rPr lang="en-GB" sz="800" dirty="0" smtClean="0"/>
              <a:t>Cl</a:t>
            </a:r>
            <a:r>
              <a:rPr lang="en-GB" sz="800" baseline="30000" dirty="0" smtClean="0"/>
              <a:t>- </a:t>
            </a:r>
            <a:r>
              <a:rPr lang="en-GB" sz="800" dirty="0"/>
              <a:t>—&gt; Cl</a:t>
            </a:r>
            <a:r>
              <a:rPr lang="en-GB" sz="800" baseline="-25000" dirty="0"/>
              <a:t>2</a:t>
            </a:r>
            <a:endParaRPr lang="en-GB" sz="800" dirty="0"/>
          </a:p>
          <a:p>
            <a:pPr algn="l"/>
            <a:r>
              <a:rPr lang="en-GB" sz="800" dirty="0"/>
              <a:t>2. Adjust the number of ions (if </a:t>
            </a:r>
            <a:r>
              <a:rPr lang="en-GB" sz="800" dirty="0" smtClean="0"/>
              <a:t>needed) and add electrons to balance the charges if required       2Cl</a:t>
            </a:r>
            <a:r>
              <a:rPr lang="en-GB" sz="800" baseline="30000" dirty="0" smtClean="0"/>
              <a:t>-</a:t>
            </a:r>
            <a:r>
              <a:rPr lang="en-GB" sz="800" dirty="0" smtClean="0"/>
              <a:t> </a:t>
            </a:r>
            <a:r>
              <a:rPr lang="en-GB" sz="800" dirty="0"/>
              <a:t>—&gt; </a:t>
            </a:r>
            <a:r>
              <a:rPr lang="en-GB" sz="800" dirty="0" smtClean="0"/>
              <a:t>Cl</a:t>
            </a:r>
            <a:r>
              <a:rPr lang="en-GB" sz="800" baseline="-25000" dirty="0" smtClean="0"/>
              <a:t>2</a:t>
            </a:r>
            <a:r>
              <a:rPr lang="en-GB" sz="800" dirty="0"/>
              <a:t> + 2 e</a:t>
            </a:r>
            <a:r>
              <a:rPr lang="en-GB" sz="800" baseline="30000" dirty="0"/>
              <a:t>-</a:t>
            </a:r>
            <a:r>
              <a:rPr lang="en-GB" sz="800" dirty="0"/>
              <a:t> </a:t>
            </a:r>
            <a:endParaRPr lang="en-GB" sz="800" baseline="-25000" dirty="0" smtClean="0"/>
          </a:p>
          <a:p>
            <a:pPr algn="l"/>
            <a:r>
              <a:rPr lang="en-GB" sz="800" b="1" dirty="0" smtClean="0"/>
              <a:t>Remember </a:t>
            </a:r>
            <a:r>
              <a:rPr lang="en-GB" sz="800" b="1" dirty="0"/>
              <a:t>that non metal ions will typically form diatomic molecules</a:t>
            </a:r>
            <a:r>
              <a:rPr lang="en-GB" sz="1050" b="1" dirty="0" smtClean="0"/>
              <a:t>.</a:t>
            </a:r>
          </a:p>
        </p:txBody>
      </p:sp>
      <p:sp>
        <p:nvSpPr>
          <p:cNvPr id="11" name="Title 1"/>
          <p:cNvSpPr txBox="1">
            <a:spLocks/>
          </p:cNvSpPr>
          <p:nvPr/>
        </p:nvSpPr>
        <p:spPr>
          <a:xfrm>
            <a:off x="5369067" y="4915239"/>
            <a:ext cx="4273330" cy="19701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800" b="1" dirty="0" smtClean="0"/>
              <a:t>Ionic equations-Higher</a:t>
            </a:r>
          </a:p>
          <a:p>
            <a:pPr algn="l"/>
            <a:r>
              <a:rPr lang="en-GB" sz="800" dirty="0" smtClean="0"/>
              <a:t>Half equations can be combined to form an ionic equation, which  shows the overall reaction. For example in the electrolysis of copper chloride the two half equations are:</a:t>
            </a:r>
          </a:p>
          <a:p>
            <a:pPr algn="l"/>
            <a:endParaRPr lang="en-GB" sz="800" dirty="0"/>
          </a:p>
          <a:p>
            <a:pPr algn="l"/>
            <a:r>
              <a:rPr lang="en-GB" sz="800" dirty="0" smtClean="0"/>
              <a:t>At the negative electrode (cathode):</a:t>
            </a:r>
          </a:p>
          <a:p>
            <a:pPr algn="l"/>
            <a:r>
              <a:rPr lang="en-GB" sz="800" dirty="0" smtClean="0"/>
              <a:t>Cu</a:t>
            </a:r>
            <a:r>
              <a:rPr lang="en-GB" sz="800" baseline="30000" dirty="0" smtClean="0"/>
              <a:t>2+</a:t>
            </a:r>
            <a:r>
              <a:rPr lang="en-GB" sz="800" dirty="0" smtClean="0"/>
              <a:t> + </a:t>
            </a:r>
            <a:r>
              <a:rPr lang="en-GB" sz="800" dirty="0"/>
              <a:t>2 e</a:t>
            </a:r>
            <a:r>
              <a:rPr lang="en-GB" sz="800" baseline="30000" dirty="0"/>
              <a:t>-</a:t>
            </a:r>
            <a:r>
              <a:rPr lang="en-GB" sz="800" dirty="0"/>
              <a:t> —&gt; </a:t>
            </a:r>
            <a:r>
              <a:rPr lang="en-GB" sz="800" dirty="0" smtClean="0"/>
              <a:t>Cu</a:t>
            </a:r>
          </a:p>
          <a:p>
            <a:pPr algn="l"/>
            <a:r>
              <a:rPr lang="en-GB" sz="800" dirty="0" smtClean="0"/>
              <a:t>At the positive electrode (anode):</a:t>
            </a:r>
          </a:p>
          <a:p>
            <a:pPr algn="l"/>
            <a:r>
              <a:rPr lang="en-GB" sz="800" dirty="0"/>
              <a:t>2Cl</a:t>
            </a:r>
            <a:r>
              <a:rPr lang="en-GB" sz="800" baseline="30000" dirty="0"/>
              <a:t>-</a:t>
            </a:r>
            <a:r>
              <a:rPr lang="en-GB" sz="800" dirty="0"/>
              <a:t> —&gt; </a:t>
            </a:r>
            <a:r>
              <a:rPr lang="en-GB" sz="800" dirty="0" smtClean="0"/>
              <a:t>Cl</a:t>
            </a:r>
            <a:r>
              <a:rPr lang="en-GB" sz="800" baseline="-25000" dirty="0" smtClean="0"/>
              <a:t>2</a:t>
            </a:r>
            <a:r>
              <a:rPr lang="en-GB" sz="800" dirty="0"/>
              <a:t> + 2 e</a:t>
            </a:r>
            <a:r>
              <a:rPr lang="en-GB" sz="800" baseline="30000" dirty="0"/>
              <a:t>-</a:t>
            </a:r>
            <a:r>
              <a:rPr lang="en-GB" sz="800" dirty="0"/>
              <a:t> </a:t>
            </a:r>
          </a:p>
          <a:p>
            <a:pPr algn="l"/>
            <a:r>
              <a:rPr lang="en-GB" sz="800" dirty="0" smtClean="0"/>
              <a:t>Combing these 2 equations gives us:</a:t>
            </a:r>
          </a:p>
          <a:p>
            <a:pPr algn="l"/>
            <a:endParaRPr lang="en-GB" sz="800" dirty="0" smtClean="0"/>
          </a:p>
          <a:p>
            <a:pPr algn="l"/>
            <a:r>
              <a:rPr lang="en-GB" sz="800" dirty="0"/>
              <a:t>Cu</a:t>
            </a:r>
            <a:r>
              <a:rPr lang="en-GB" sz="800" baseline="30000" dirty="0"/>
              <a:t>2+</a:t>
            </a:r>
            <a:r>
              <a:rPr lang="en-GB" sz="800" dirty="0"/>
              <a:t> + 2 </a:t>
            </a:r>
            <a:r>
              <a:rPr lang="en-GB" sz="800" dirty="0" smtClean="0"/>
              <a:t>e</a:t>
            </a:r>
            <a:r>
              <a:rPr lang="en-GB" sz="800" baseline="30000" dirty="0" smtClean="0"/>
              <a:t>- </a:t>
            </a:r>
            <a:r>
              <a:rPr lang="en-GB" sz="800" dirty="0" smtClean="0"/>
              <a:t>+</a:t>
            </a:r>
            <a:r>
              <a:rPr lang="en-GB" sz="800" dirty="0"/>
              <a:t> 2Cl</a:t>
            </a:r>
            <a:r>
              <a:rPr lang="en-GB" sz="800" baseline="30000" dirty="0"/>
              <a:t>-</a:t>
            </a:r>
            <a:r>
              <a:rPr lang="en-GB" sz="800" dirty="0"/>
              <a:t> —&gt; </a:t>
            </a:r>
            <a:r>
              <a:rPr lang="en-GB" sz="800" dirty="0" smtClean="0"/>
              <a:t>Cu +</a:t>
            </a:r>
            <a:r>
              <a:rPr lang="en-GB" sz="800" dirty="0"/>
              <a:t>Cl</a:t>
            </a:r>
            <a:r>
              <a:rPr lang="en-GB" sz="800" baseline="-25000" dirty="0"/>
              <a:t>2</a:t>
            </a:r>
            <a:r>
              <a:rPr lang="en-GB" sz="800" dirty="0"/>
              <a:t> + 2 e</a:t>
            </a:r>
            <a:r>
              <a:rPr lang="en-GB" sz="800" baseline="30000" dirty="0"/>
              <a:t>-</a:t>
            </a:r>
            <a:r>
              <a:rPr lang="en-GB" sz="800" dirty="0"/>
              <a:t> </a:t>
            </a:r>
            <a:r>
              <a:rPr lang="en-GB" sz="800" dirty="0" smtClean="0"/>
              <a:t>   The electrons either side of the equation cancel out, meaning the final ionic equation is:</a:t>
            </a:r>
            <a:endParaRPr lang="en-GB" sz="800" dirty="0"/>
          </a:p>
          <a:p>
            <a:pPr algn="l"/>
            <a:r>
              <a:rPr lang="en-GB" sz="800" dirty="0"/>
              <a:t>Cu</a:t>
            </a:r>
            <a:r>
              <a:rPr lang="en-GB" sz="800" baseline="30000" dirty="0"/>
              <a:t>2+</a:t>
            </a:r>
            <a:r>
              <a:rPr lang="en-GB" sz="800" dirty="0"/>
              <a:t> + </a:t>
            </a:r>
            <a:r>
              <a:rPr lang="en-GB" sz="800" dirty="0" smtClean="0"/>
              <a:t> </a:t>
            </a:r>
            <a:r>
              <a:rPr lang="en-GB" sz="800" dirty="0"/>
              <a:t>2Cl</a:t>
            </a:r>
            <a:r>
              <a:rPr lang="en-GB" sz="800" baseline="30000" dirty="0"/>
              <a:t>-</a:t>
            </a:r>
            <a:r>
              <a:rPr lang="en-GB" sz="800" dirty="0"/>
              <a:t> —&gt; Cu +Cl</a:t>
            </a:r>
            <a:r>
              <a:rPr lang="en-GB" sz="800" baseline="-25000" dirty="0"/>
              <a:t>2</a:t>
            </a:r>
            <a:r>
              <a:rPr lang="en-GB" sz="800" dirty="0"/>
              <a:t> </a:t>
            </a:r>
            <a:endParaRPr lang="en-GB" sz="800" b="1" dirty="0"/>
          </a:p>
          <a:p>
            <a:pPr algn="l"/>
            <a:r>
              <a:rPr lang="en-GB" sz="800" b="1" dirty="0" smtClean="0"/>
              <a:t>In an ionic equation it is important to check both the atoms and the charges balance</a:t>
            </a:r>
          </a:p>
        </p:txBody>
      </p:sp>
      <p:cxnSp>
        <p:nvCxnSpPr>
          <p:cNvPr id="5" name="Straight Connector 4"/>
          <p:cNvCxnSpPr/>
          <p:nvPr/>
        </p:nvCxnSpPr>
        <p:spPr>
          <a:xfrm flipV="1">
            <a:off x="5817096" y="6165304"/>
            <a:ext cx="36096" cy="118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753200" y="6144574"/>
            <a:ext cx="72008" cy="1538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91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4584582"/>
              </p:ext>
            </p:extLst>
          </p:nvPr>
        </p:nvGraphicFramePr>
        <p:xfrm>
          <a:off x="5457056" y="116632"/>
          <a:ext cx="4310112" cy="2688064"/>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Infertility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Problems conceiving</a:t>
                      </a:r>
                      <a:r>
                        <a:rPr lang="en-GB" sz="1000" baseline="0" dirty="0" smtClean="0"/>
                        <a:t> (getting pregnant). Treatments for female infertility given left (HT only).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IVF</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 Vitro Fertilisation. This means ‘in glass’ fertilisation – meaning fertilisation happens in a lab.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DNA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chemical that makes up the genetic material in all cells. DNA</a:t>
                      </a:r>
                      <a:r>
                        <a:rPr lang="en-GB" sz="1000" baseline="0" dirty="0" smtClean="0"/>
                        <a:t> is a polymer and arranged as a double helix.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Chromosome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Structure in cells containing </a:t>
                      </a:r>
                      <a:r>
                        <a:rPr lang="en-GB" sz="1000" u="sng" dirty="0" smtClean="0"/>
                        <a:t>one</a:t>
                      </a:r>
                      <a:r>
                        <a:rPr lang="en-GB" sz="1000" dirty="0" smtClean="0"/>
                        <a:t> molecule of DNA. Body</a:t>
                      </a:r>
                      <a:r>
                        <a:rPr lang="en-GB" sz="1000" baseline="0" dirty="0" smtClean="0"/>
                        <a:t> cells contain two copies of each chromosome – one from each parent.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Genome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entire genetic material</a:t>
                      </a:r>
                      <a:r>
                        <a:rPr lang="en-GB" sz="1000" baseline="0" dirty="0" smtClean="0"/>
                        <a:t> of an organism.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Gene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section of DNA. Each</a:t>
                      </a:r>
                      <a:r>
                        <a:rPr lang="en-GB" sz="1000" baseline="0" dirty="0" smtClean="0"/>
                        <a:t> gene is a code for a sequence of </a:t>
                      </a:r>
                      <a:r>
                        <a:rPr lang="en-GB" sz="1000" b="1" baseline="0" dirty="0" smtClean="0"/>
                        <a:t>amino acids</a:t>
                      </a:r>
                      <a:r>
                        <a:rPr lang="en-GB" sz="1000" baseline="0" dirty="0" smtClean="0"/>
                        <a:t>, so </a:t>
                      </a:r>
                      <a:r>
                        <a:rPr lang="en-GB" sz="1000" u="sng" baseline="0" dirty="0" smtClean="0"/>
                        <a:t>each gene codes for a specific protein</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331236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HT: Hormones to treat infertility</a:t>
            </a:r>
          </a:p>
          <a:p>
            <a:pPr algn="l"/>
            <a:endParaRPr lang="en-GB" sz="1000" u="sng" dirty="0" smtClean="0">
              <a:latin typeface="+mj-lt"/>
            </a:endParaRPr>
          </a:p>
          <a:p>
            <a:pPr algn="l"/>
            <a:r>
              <a:rPr lang="en-GB" sz="1000" dirty="0" smtClean="0">
                <a:latin typeface="+mj-lt"/>
              </a:rPr>
              <a:t>Hormones can be used not only to prevent pregnancy, but to improve the chances of getting pregnant in cases of infertility. Fertility drugs contain </a:t>
            </a:r>
            <a:r>
              <a:rPr lang="en-GB" sz="1000" u="sng" dirty="0" smtClean="0">
                <a:latin typeface="+mj-lt"/>
              </a:rPr>
              <a:t>FSH</a:t>
            </a:r>
            <a:r>
              <a:rPr lang="en-GB" sz="1000" dirty="0" smtClean="0">
                <a:latin typeface="+mj-lt"/>
              </a:rPr>
              <a:t> and </a:t>
            </a:r>
            <a:r>
              <a:rPr lang="en-GB" sz="1000" u="sng" dirty="0" smtClean="0">
                <a:latin typeface="+mj-lt"/>
              </a:rPr>
              <a:t>LH</a:t>
            </a:r>
            <a:r>
              <a:rPr lang="en-GB" sz="1000" dirty="0" smtClean="0">
                <a:latin typeface="+mj-lt"/>
              </a:rPr>
              <a:t>, which may help a woman to get pregnant, as the cause of infertility may be low levels of these hormones. Failing this, </a:t>
            </a:r>
            <a:r>
              <a:rPr lang="en-GB" sz="1000" b="1" dirty="0" smtClean="0">
                <a:latin typeface="+mj-lt"/>
              </a:rPr>
              <a:t>In Vitro Fertilisation (IVF) </a:t>
            </a:r>
            <a:r>
              <a:rPr lang="en-GB" sz="1000" dirty="0" smtClean="0">
                <a:latin typeface="+mj-lt"/>
              </a:rPr>
              <a:t>can be used. Here’s how it works: </a:t>
            </a:r>
          </a:p>
          <a:p>
            <a:pPr algn="l"/>
            <a:endParaRPr lang="en-GB" sz="1000" dirty="0" smtClean="0">
              <a:latin typeface="+mj-lt"/>
            </a:endParaRPr>
          </a:p>
          <a:p>
            <a:pPr marL="228600" indent="-228600" algn="l">
              <a:buFont typeface="+mj-lt"/>
              <a:buAutoNum type="arabicPeriod"/>
            </a:pPr>
            <a:r>
              <a:rPr lang="en-GB" sz="1000" dirty="0" smtClean="0">
                <a:latin typeface="+mj-lt"/>
              </a:rPr>
              <a:t>The mother is given </a:t>
            </a:r>
            <a:r>
              <a:rPr lang="en-GB" sz="1000" b="1" dirty="0" smtClean="0">
                <a:latin typeface="+mj-lt"/>
              </a:rPr>
              <a:t>FSH</a:t>
            </a:r>
            <a:r>
              <a:rPr lang="en-GB" sz="1000" dirty="0" smtClean="0">
                <a:latin typeface="+mj-lt"/>
              </a:rPr>
              <a:t> by injection to stimulate eggs to mature – a high dose is given so many eggs mature. </a:t>
            </a:r>
            <a:r>
              <a:rPr lang="en-GB" sz="1000" b="1" dirty="0" smtClean="0">
                <a:latin typeface="+mj-lt"/>
              </a:rPr>
              <a:t>LH</a:t>
            </a:r>
            <a:r>
              <a:rPr lang="en-GB" sz="1000" dirty="0" smtClean="0">
                <a:latin typeface="+mj-lt"/>
              </a:rPr>
              <a:t> is also given, getting eggs ready for ovulation. </a:t>
            </a:r>
          </a:p>
          <a:p>
            <a:pPr marL="228600" indent="-228600" algn="l">
              <a:buFont typeface="+mj-lt"/>
              <a:buAutoNum type="arabicPeriod"/>
            </a:pPr>
            <a:r>
              <a:rPr lang="en-GB" sz="1000" dirty="0" smtClean="0">
                <a:latin typeface="+mj-lt"/>
              </a:rPr>
              <a:t>Once eggs have had time to mature and are ready for ovulation, but before they actually get released into the oviduct, they are </a:t>
            </a:r>
            <a:r>
              <a:rPr lang="en-GB" sz="1000" b="1" dirty="0" smtClean="0">
                <a:latin typeface="+mj-lt"/>
              </a:rPr>
              <a:t>collected</a:t>
            </a:r>
            <a:r>
              <a:rPr lang="en-GB" sz="1000" dirty="0" smtClean="0">
                <a:latin typeface="+mj-lt"/>
              </a:rPr>
              <a:t> from the </a:t>
            </a:r>
            <a:r>
              <a:rPr lang="en-GB" sz="1000" b="1" dirty="0" smtClean="0">
                <a:latin typeface="+mj-lt"/>
              </a:rPr>
              <a:t>ovaries</a:t>
            </a:r>
            <a:r>
              <a:rPr lang="en-GB" sz="1000" dirty="0" smtClean="0">
                <a:latin typeface="+mj-lt"/>
              </a:rPr>
              <a:t>. </a:t>
            </a:r>
          </a:p>
          <a:p>
            <a:pPr marL="228600" indent="-228600" algn="l">
              <a:buFont typeface="+mj-lt"/>
              <a:buAutoNum type="arabicPeriod"/>
            </a:pPr>
            <a:r>
              <a:rPr lang="en-GB" sz="1000" dirty="0" smtClean="0">
                <a:latin typeface="+mj-lt"/>
              </a:rPr>
              <a:t>In a lab (‘in glass’ – a Petri dish: this is what in vitro means), the eggs are </a:t>
            </a:r>
            <a:r>
              <a:rPr lang="en-GB" sz="1000" b="1" dirty="0" smtClean="0">
                <a:latin typeface="+mj-lt"/>
              </a:rPr>
              <a:t>fertilised</a:t>
            </a:r>
            <a:r>
              <a:rPr lang="en-GB" sz="1000" dirty="0" smtClean="0">
                <a:latin typeface="+mj-lt"/>
              </a:rPr>
              <a:t> by sperm from the father. The mother can use a sperm donor at this point. </a:t>
            </a:r>
          </a:p>
          <a:p>
            <a:pPr marL="228600" indent="-228600" algn="l">
              <a:buFont typeface="+mj-lt"/>
              <a:buAutoNum type="arabicPeriod"/>
            </a:pPr>
            <a:r>
              <a:rPr lang="en-GB" sz="1000" dirty="0" smtClean="0">
                <a:latin typeface="+mj-lt"/>
              </a:rPr>
              <a:t>Still in the lab, in a Petri dish, these fertilised eggs grow into </a:t>
            </a:r>
            <a:r>
              <a:rPr lang="en-GB" sz="1000" b="1" dirty="0" smtClean="0">
                <a:latin typeface="+mj-lt"/>
              </a:rPr>
              <a:t>embryos</a:t>
            </a:r>
            <a:r>
              <a:rPr lang="en-GB" sz="1000" dirty="0" smtClean="0">
                <a:latin typeface="+mj-lt"/>
              </a:rPr>
              <a:t> of a few cells. </a:t>
            </a:r>
          </a:p>
          <a:p>
            <a:pPr marL="228600" indent="-228600" algn="l">
              <a:buFont typeface="+mj-lt"/>
              <a:buAutoNum type="arabicPeriod"/>
            </a:pPr>
            <a:r>
              <a:rPr lang="en-GB" sz="1000" dirty="0" smtClean="0">
                <a:latin typeface="+mj-lt"/>
              </a:rPr>
              <a:t>As tiny balls of cells, ready for implantation, one or two embryos are </a:t>
            </a:r>
            <a:r>
              <a:rPr lang="en-GB" sz="1000" b="1" dirty="0" smtClean="0">
                <a:latin typeface="+mj-lt"/>
              </a:rPr>
              <a:t>inserted</a:t>
            </a:r>
            <a:r>
              <a:rPr lang="en-GB" sz="1000" dirty="0" smtClean="0">
                <a:latin typeface="+mj-lt"/>
              </a:rPr>
              <a:t> into the mother’s </a:t>
            </a:r>
            <a:r>
              <a:rPr lang="en-GB" sz="1000" b="1" dirty="0" smtClean="0">
                <a:latin typeface="+mj-lt"/>
              </a:rPr>
              <a:t>uterus</a:t>
            </a:r>
            <a:r>
              <a:rPr lang="en-GB" sz="1000" dirty="0" smtClean="0">
                <a:latin typeface="+mj-lt"/>
              </a:rPr>
              <a:t>. They used to insert more than this, to increase the chances of pregnancy, but as effectiveness increased the number of </a:t>
            </a:r>
            <a:r>
              <a:rPr lang="en-GB" sz="1000" i="1" dirty="0" smtClean="0">
                <a:latin typeface="+mj-lt"/>
              </a:rPr>
              <a:t>multiple births </a:t>
            </a:r>
            <a:r>
              <a:rPr lang="en-GB" sz="1000" dirty="0" smtClean="0">
                <a:latin typeface="+mj-lt"/>
              </a:rPr>
              <a:t>(twins, triplets etc.) increased, which are a bit more risky than pregnancies with one baby. </a:t>
            </a:r>
          </a:p>
          <a:p>
            <a:pPr algn="l"/>
            <a:endParaRPr lang="en-GB" sz="1000" dirty="0">
              <a:latin typeface="+mj-lt"/>
            </a:endParaRPr>
          </a:p>
          <a:p>
            <a:pPr algn="l"/>
            <a:r>
              <a:rPr lang="en-GB" sz="1000" dirty="0" smtClean="0">
                <a:latin typeface="+mj-lt"/>
              </a:rPr>
              <a:t>So, IVF has allowed many people to have children who couldn’t otherwise. It is stressful though – physically uncomfortable and emotional, because it still  only works far less than half of the time. Also, the success rate drops with age. As mentioned, multiple births are more likely in IVF, and these are more risky to mother and baby. </a:t>
            </a:r>
            <a:endParaRPr lang="en-GB" sz="1000" dirty="0">
              <a:latin typeface="+mj-lt"/>
            </a:endParaRPr>
          </a:p>
        </p:txBody>
      </p:sp>
      <p:sp>
        <p:nvSpPr>
          <p:cNvPr id="27" name="Title 1"/>
          <p:cNvSpPr txBox="1">
            <a:spLocks/>
          </p:cNvSpPr>
          <p:nvPr/>
        </p:nvSpPr>
        <p:spPr>
          <a:xfrm>
            <a:off x="140702" y="4221088"/>
            <a:ext cx="4120210" cy="252028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DNA</a:t>
            </a:r>
          </a:p>
          <a:p>
            <a:pPr algn="l"/>
            <a:endParaRPr lang="en-GB" sz="1000" u="sng" dirty="0" smtClean="0">
              <a:latin typeface="+mj-lt"/>
            </a:endParaRPr>
          </a:p>
          <a:p>
            <a:pPr algn="l"/>
            <a:r>
              <a:rPr lang="en-GB" sz="1000" dirty="0" smtClean="0">
                <a:latin typeface="+mj-lt"/>
              </a:rPr>
              <a:t>DNA is a chemical, a compound made of elements you know – carbon, hydrogen, nitrogen, oxygen, phosphorus. It is a polymer – meaning a very long molecule with units that repeat over and over. Each molecule of DNA is in fact made of two strands that run opposite one another and join in the middle (see diagram). These two strands form a spiral we call a </a:t>
            </a:r>
            <a:r>
              <a:rPr lang="en-GB" sz="1000" b="1" dirty="0" smtClean="0">
                <a:latin typeface="+mj-lt"/>
              </a:rPr>
              <a:t>double helix</a:t>
            </a:r>
            <a:r>
              <a:rPr lang="en-GB" sz="1000" dirty="0" smtClean="0">
                <a:latin typeface="+mj-lt"/>
              </a:rPr>
              <a:t> – double because there are two strands, and helix is just another word for spiral. </a:t>
            </a:r>
          </a:p>
          <a:p>
            <a:pPr algn="l"/>
            <a:endParaRPr lang="en-GB" sz="1000" dirty="0">
              <a:latin typeface="+mj-lt"/>
            </a:endParaRPr>
          </a:p>
          <a:p>
            <a:pPr algn="l"/>
            <a:r>
              <a:rPr lang="en-GB" sz="1000" dirty="0" smtClean="0">
                <a:latin typeface="+mj-lt"/>
              </a:rPr>
              <a:t>DNA is contained in </a:t>
            </a:r>
            <a:r>
              <a:rPr lang="en-GB" sz="1000" b="1" dirty="0" smtClean="0">
                <a:latin typeface="+mj-lt"/>
              </a:rPr>
              <a:t>chromosomes</a:t>
            </a:r>
            <a:r>
              <a:rPr lang="en-GB" sz="1000" dirty="0" smtClean="0">
                <a:latin typeface="+mj-lt"/>
              </a:rPr>
              <a:t>, where each chromosome contains one molecule of DNA – one long double helix each (there are also protein molecules as part of chromosomes). Short (compared to the whole molecule) sections of DNA called </a:t>
            </a:r>
            <a:r>
              <a:rPr lang="en-GB" sz="1000" b="1" dirty="0" smtClean="0">
                <a:latin typeface="+mj-lt"/>
              </a:rPr>
              <a:t>genes</a:t>
            </a:r>
            <a:r>
              <a:rPr lang="en-GB" sz="1000" dirty="0" smtClean="0">
                <a:latin typeface="+mj-lt"/>
              </a:rPr>
              <a:t> code for </a:t>
            </a:r>
            <a:r>
              <a:rPr lang="en-GB" sz="1000" i="1" u="sng" dirty="0" smtClean="0">
                <a:latin typeface="+mj-lt"/>
              </a:rPr>
              <a:t>proteins</a:t>
            </a:r>
            <a:r>
              <a:rPr lang="en-GB" sz="1000" dirty="0" smtClean="0">
                <a:latin typeface="+mj-lt"/>
              </a:rPr>
              <a:t> (see diagram). This is how DNA gives you characteristics – the genes inherited from the parents, on the chromosomes they pass on to you, code for the </a:t>
            </a:r>
            <a:r>
              <a:rPr lang="en-GB" sz="1000" i="1" dirty="0" smtClean="0">
                <a:latin typeface="+mj-lt"/>
              </a:rPr>
              <a:t>sequence of amino acids to make specific proteins. </a:t>
            </a:r>
            <a:endParaRPr lang="en-GB" sz="1000" dirty="0">
              <a:latin typeface="+mj-lt"/>
            </a:endParaRPr>
          </a:p>
        </p:txBody>
      </p:sp>
      <p:sp>
        <p:nvSpPr>
          <p:cNvPr id="38" name="Title 1"/>
          <p:cNvSpPr txBox="1">
            <a:spLocks/>
          </p:cNvSpPr>
          <p:nvPr/>
        </p:nvSpPr>
        <p:spPr>
          <a:xfrm>
            <a:off x="5457055" y="2852936"/>
            <a:ext cx="4320481" cy="367240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genome</a:t>
            </a:r>
          </a:p>
          <a:p>
            <a:pPr algn="l"/>
            <a:endParaRPr lang="en-GB" sz="1000" u="sng" dirty="0" smtClean="0">
              <a:latin typeface="+mj-lt"/>
            </a:endParaRPr>
          </a:p>
          <a:p>
            <a:pPr algn="l"/>
            <a:r>
              <a:rPr lang="en-GB" sz="1000" dirty="0" smtClean="0">
                <a:latin typeface="+mj-lt"/>
              </a:rPr>
              <a:t>The genome is the word to describe all the genetic material of an organism. The human genome has been fully sequenced, so we know exactly the order of genes on each chromosome. (Note: in genetic terms, humans are extremely similar so we do have a general human genome. Everyone will vary slightly from it, but by less than 1%.) The micrograph shows the 23 pairs of chromosomes found in human cells, where pair 23 is the sex chromosomes (XY in this person). </a:t>
            </a:r>
          </a:p>
          <a:p>
            <a:pPr algn="l"/>
            <a:endParaRPr lang="en-GB" sz="1000" dirty="0">
              <a:latin typeface="+mj-lt"/>
            </a:endParaRPr>
          </a:p>
          <a:p>
            <a:pPr algn="l"/>
            <a:r>
              <a:rPr lang="en-GB" sz="1000" dirty="0" smtClean="0">
                <a:latin typeface="+mj-lt"/>
              </a:rPr>
              <a:t>Understanding the human genome is very </a:t>
            </a:r>
          </a:p>
          <a:p>
            <a:pPr algn="l"/>
            <a:r>
              <a:rPr lang="en-GB" sz="1000" dirty="0" smtClean="0">
                <a:latin typeface="+mj-lt"/>
              </a:rPr>
              <a:t>useful for all sorts of reasons, including: </a:t>
            </a:r>
          </a:p>
          <a:p>
            <a:pPr marL="171450" indent="-171450" algn="l">
              <a:buFont typeface="Arial" panose="020B0604020202020204" pitchFamily="34" charset="0"/>
              <a:buChar char="•"/>
            </a:pPr>
            <a:r>
              <a:rPr lang="en-GB" sz="1000" dirty="0" smtClean="0">
                <a:latin typeface="+mj-lt"/>
              </a:rPr>
              <a:t>Helping the search for genes linked to </a:t>
            </a:r>
          </a:p>
          <a:p>
            <a:pPr algn="l"/>
            <a:r>
              <a:rPr lang="en-GB" sz="1000" dirty="0" smtClean="0">
                <a:latin typeface="+mj-lt"/>
              </a:rPr>
              <a:t>specific diseases</a:t>
            </a:r>
          </a:p>
          <a:p>
            <a:pPr marL="171450" indent="-171450" algn="l">
              <a:buFont typeface="Arial" panose="020B0604020202020204" pitchFamily="34" charset="0"/>
              <a:buChar char="•"/>
            </a:pPr>
            <a:r>
              <a:rPr lang="en-GB" sz="1000" dirty="0" smtClean="0">
                <a:latin typeface="+mj-lt"/>
              </a:rPr>
              <a:t>Understanding inherited disorders (more </a:t>
            </a:r>
          </a:p>
          <a:p>
            <a:pPr algn="l"/>
            <a:r>
              <a:rPr lang="en-GB" sz="1000" dirty="0" smtClean="0">
                <a:latin typeface="+mj-lt"/>
              </a:rPr>
              <a:t>on these later)</a:t>
            </a:r>
          </a:p>
          <a:p>
            <a:pPr marL="171450" indent="-171450" algn="l">
              <a:buFont typeface="Arial" panose="020B0604020202020204" pitchFamily="34" charset="0"/>
              <a:buChar char="•"/>
            </a:pPr>
            <a:r>
              <a:rPr lang="en-GB" sz="1000" dirty="0" smtClean="0">
                <a:latin typeface="+mj-lt"/>
              </a:rPr>
              <a:t>Using the tiny differences in genetic </a:t>
            </a:r>
          </a:p>
          <a:p>
            <a:pPr algn="l"/>
            <a:r>
              <a:rPr lang="en-GB" sz="1000" dirty="0">
                <a:latin typeface="+mj-lt"/>
              </a:rPr>
              <a:t>i</a:t>
            </a:r>
            <a:r>
              <a:rPr lang="en-GB" sz="1000" dirty="0" smtClean="0">
                <a:latin typeface="+mj-lt"/>
              </a:rPr>
              <a:t>nformation between people to track how </a:t>
            </a:r>
          </a:p>
          <a:p>
            <a:pPr algn="l"/>
            <a:r>
              <a:rPr lang="en-GB" sz="1000" dirty="0" smtClean="0">
                <a:latin typeface="+mj-lt"/>
              </a:rPr>
              <a:t>humans have migrated all over the planet. </a:t>
            </a:r>
          </a:p>
          <a:p>
            <a:pPr algn="l"/>
            <a:endParaRPr lang="en-GB" sz="1000" dirty="0" smtClean="0">
              <a:latin typeface="+mj-lt"/>
            </a:endParaRPr>
          </a:p>
          <a:p>
            <a:pPr algn="l"/>
            <a:endParaRPr lang="en-GB" sz="1000" dirty="0">
              <a:latin typeface="+mj-lt"/>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000" r="26480"/>
          <a:stretch/>
        </p:blipFill>
        <p:spPr bwMode="auto">
          <a:xfrm>
            <a:off x="4333876" y="4077072"/>
            <a:ext cx="88966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kenpitts.net/bio/genetics/human_karyotype.gif">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95"/>
          <a:stretch/>
        </p:blipFill>
        <p:spPr bwMode="auto">
          <a:xfrm>
            <a:off x="7986783" y="4359349"/>
            <a:ext cx="179075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bbc.co.uk/staticarchive/678f62dce35d0fc7ef2333d6d3bfbf53744374f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2361" y="5661248"/>
            <a:ext cx="2996903" cy="115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86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81044605"/>
              </p:ext>
            </p:extLst>
          </p:nvPr>
        </p:nvGraphicFramePr>
        <p:xfrm>
          <a:off x="5457056" y="116632"/>
          <a:ext cx="4310112" cy="421995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Allele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form or version of a gene. Since you inherit a copy of each chromosome</a:t>
                      </a:r>
                      <a:r>
                        <a:rPr lang="en-GB" sz="1000" baseline="0" dirty="0" smtClean="0"/>
                        <a:t> from each parent, you have two copies of each gene – we call these two versions alleles.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Express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 genetics,</a:t>
                      </a:r>
                      <a:r>
                        <a:rPr lang="en-GB" sz="1000" baseline="0" dirty="0" smtClean="0"/>
                        <a:t> to ‘express’ a gene means for it to be used by the body to make a protein, causing a characteristic.</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Dominant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a:t>
                      </a:r>
                      <a:r>
                        <a:rPr lang="en-GB" sz="1000" baseline="0" dirty="0" smtClean="0"/>
                        <a:t> alleles that are always expressed (so you see the effects in the organism). Indicated with a capital letter to represent the allele e.g. 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Recessive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a:t>
                      </a:r>
                      <a:r>
                        <a:rPr lang="en-GB" sz="1000" baseline="0" dirty="0" smtClean="0"/>
                        <a:t> alleles that are only expressed if there are two recessive copies (one from each parent). In other words, recessive alleles are only expressed if there is </a:t>
                      </a:r>
                      <a:r>
                        <a:rPr lang="en-GB" sz="1000" b="1" baseline="0" dirty="0" smtClean="0"/>
                        <a:t>no</a:t>
                      </a:r>
                      <a:r>
                        <a:rPr lang="en-GB" sz="1000" baseline="0" dirty="0" smtClean="0"/>
                        <a:t> dominant allele present. Indicated with a lower case letter to represent the allele e.g. 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Genotype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combination</a:t>
                      </a:r>
                      <a:r>
                        <a:rPr lang="en-GB" sz="1000" baseline="0" dirty="0" smtClean="0"/>
                        <a:t> of alleles that an individual has. Often represented with two letters: e.g. DD, </a:t>
                      </a:r>
                      <a:r>
                        <a:rPr lang="en-GB" sz="1000" baseline="0" dirty="0" err="1" smtClean="0"/>
                        <a:t>Dd</a:t>
                      </a:r>
                      <a:r>
                        <a:rPr lang="en-GB" sz="1000" baseline="0" dirty="0" smtClean="0"/>
                        <a:t> or dd.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Phenotype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physical characteristic</a:t>
                      </a:r>
                      <a:r>
                        <a:rPr lang="en-GB" sz="1000" baseline="0" dirty="0" smtClean="0"/>
                        <a:t> that results from a particular genotype.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Homozygous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a:t>
                      </a:r>
                      <a:r>
                        <a:rPr lang="en-GB" sz="1000" baseline="0" dirty="0" smtClean="0"/>
                        <a:t> a genotype where both alleles are the same – e.g. DD is homozygous dominant; </a:t>
                      </a:r>
                      <a:r>
                        <a:rPr lang="en-GB" sz="1000" baseline="0" dirty="0" err="1" smtClean="0"/>
                        <a:t>dd</a:t>
                      </a:r>
                      <a:r>
                        <a:rPr lang="en-GB" sz="1000" baseline="0" dirty="0" smtClean="0"/>
                        <a:t> is homozygous recessive.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Heterozygous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a genotype</a:t>
                      </a:r>
                      <a:r>
                        <a:rPr lang="en-GB" sz="1000" baseline="0" dirty="0" smtClean="0"/>
                        <a:t> where the two alleles are different (one dominant, one recessive) – e.g. Dd.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432047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Genetic inheritance</a:t>
            </a:r>
          </a:p>
          <a:p>
            <a:pPr algn="l"/>
            <a:endParaRPr lang="en-GB" sz="1000" u="sng" dirty="0" smtClean="0">
              <a:latin typeface="+mj-lt"/>
            </a:endParaRPr>
          </a:p>
          <a:p>
            <a:pPr algn="l"/>
            <a:r>
              <a:rPr lang="en-GB" sz="1000" dirty="0" smtClean="0">
                <a:latin typeface="+mj-lt"/>
              </a:rPr>
              <a:t>All the genes you have, you inherited from your parents. They gave you half your genome each. Since they gave you one from each pair of chromosomes you have now, they in fact gave you one copy of each gene each – i.e. genes for the same thing. We call the two different versions of each gene </a:t>
            </a:r>
            <a:r>
              <a:rPr lang="en-GB" sz="1000" b="1" dirty="0" smtClean="0">
                <a:latin typeface="+mj-lt"/>
              </a:rPr>
              <a:t>alleles</a:t>
            </a:r>
            <a:r>
              <a:rPr lang="en-GB" sz="1000" dirty="0" smtClean="0">
                <a:latin typeface="+mj-lt"/>
              </a:rPr>
              <a:t>. Some characteristics are controlled by one gene – or rather, the two alleles of a single gene. E.g. fur colour in mice, red-green colour blindness in humans. However, most characteristics come about thanks to many genes and their interactions, not just one gene.</a:t>
            </a:r>
          </a:p>
          <a:p>
            <a:pPr algn="l"/>
            <a:endParaRPr lang="en-GB" sz="1000" dirty="0">
              <a:latin typeface="+mj-lt"/>
            </a:endParaRPr>
          </a:p>
          <a:p>
            <a:pPr algn="l"/>
            <a:r>
              <a:rPr lang="en-GB" sz="1000" dirty="0" smtClean="0">
                <a:latin typeface="+mj-lt"/>
              </a:rPr>
              <a:t>The alleles present in an individual organism cause body cells to produce certain proteins, or versions of proteins (as this is what a gene does remember). This is called </a:t>
            </a:r>
            <a:r>
              <a:rPr lang="en-GB" sz="1000" b="1" dirty="0" smtClean="0">
                <a:latin typeface="+mj-lt"/>
              </a:rPr>
              <a:t>expression</a:t>
            </a:r>
            <a:r>
              <a:rPr lang="en-GB" sz="1000" dirty="0" smtClean="0">
                <a:latin typeface="+mj-lt"/>
              </a:rPr>
              <a:t> of a gene, and leads to physical characteristics we call </a:t>
            </a:r>
            <a:r>
              <a:rPr lang="en-GB" sz="1000" b="1" dirty="0" smtClean="0">
                <a:latin typeface="+mj-lt"/>
              </a:rPr>
              <a:t>phenotypes</a:t>
            </a:r>
            <a:r>
              <a:rPr lang="en-GB" sz="1000" dirty="0" smtClean="0">
                <a:latin typeface="+mj-lt"/>
              </a:rPr>
              <a:t>. </a:t>
            </a:r>
          </a:p>
          <a:p>
            <a:pPr algn="l"/>
            <a:endParaRPr lang="en-GB" sz="1000" dirty="0">
              <a:latin typeface="+mj-lt"/>
            </a:endParaRPr>
          </a:p>
          <a:p>
            <a:pPr algn="l"/>
            <a:r>
              <a:rPr lang="en-GB" sz="1000" dirty="0" smtClean="0">
                <a:latin typeface="+mj-lt"/>
              </a:rPr>
              <a:t>This is easier with an example. Look at the cats below: the allele for short fur in cats is dominant to the allele for long fur. Let’s call the alleles F and f respectively. In the top example, both parents are homozygous dominant (genotype: FF). This means all the gametes they produce will have one F in them, so at </a:t>
            </a:r>
            <a:r>
              <a:rPr lang="en-GB" sz="1000" u="sng" dirty="0" smtClean="0">
                <a:latin typeface="+mj-lt"/>
              </a:rPr>
              <a:t>fertilisation</a:t>
            </a:r>
            <a:r>
              <a:rPr lang="en-GB" sz="1000" dirty="0" smtClean="0">
                <a:latin typeface="+mj-lt"/>
              </a:rPr>
              <a:t> the only possibility is for the offspring to get FF. So all their offspring have the short fur </a:t>
            </a:r>
            <a:r>
              <a:rPr lang="en-GB" sz="1000" b="1" dirty="0" smtClean="0">
                <a:latin typeface="+mj-lt"/>
              </a:rPr>
              <a:t>phenotype</a:t>
            </a:r>
            <a:r>
              <a:rPr lang="en-GB" sz="1000" dirty="0" smtClean="0">
                <a:latin typeface="+mj-lt"/>
              </a:rPr>
              <a:t>. </a:t>
            </a:r>
          </a:p>
          <a:p>
            <a:pPr algn="l"/>
            <a:endParaRPr lang="en-GB" sz="1000" dirty="0">
              <a:latin typeface="+mj-lt"/>
            </a:endParaRPr>
          </a:p>
          <a:p>
            <a:pPr algn="l"/>
            <a:r>
              <a:rPr lang="en-GB" sz="1000" dirty="0" smtClean="0">
                <a:latin typeface="+mj-lt"/>
              </a:rPr>
              <a:t>In the second row, both parents have long hair, so they must both have the genotype </a:t>
            </a:r>
            <a:r>
              <a:rPr lang="en-GB" sz="1000" dirty="0" err="1" smtClean="0">
                <a:latin typeface="+mj-lt"/>
              </a:rPr>
              <a:t>ff</a:t>
            </a:r>
            <a:r>
              <a:rPr lang="en-GB" sz="1000" dirty="0" smtClean="0">
                <a:latin typeface="+mj-lt"/>
              </a:rPr>
              <a:t> (homozygous recessive). Consequently, all their offspring must have long hair too. </a:t>
            </a:r>
          </a:p>
          <a:p>
            <a:pPr algn="l"/>
            <a:endParaRPr lang="en-GB" sz="1000" dirty="0">
              <a:latin typeface="+mj-lt"/>
            </a:endParaRPr>
          </a:p>
          <a:p>
            <a:pPr algn="l"/>
            <a:r>
              <a:rPr lang="en-GB" sz="1000" dirty="0" smtClean="0">
                <a:latin typeface="+mj-lt"/>
              </a:rPr>
              <a:t>In the third row, the first parent has short hair but is heterozygous (genotype: </a:t>
            </a:r>
            <a:r>
              <a:rPr lang="en-GB" sz="1000" dirty="0" err="1" smtClean="0">
                <a:latin typeface="+mj-lt"/>
              </a:rPr>
              <a:t>Ff</a:t>
            </a:r>
            <a:r>
              <a:rPr lang="en-GB" sz="1000" dirty="0" smtClean="0">
                <a:latin typeface="+mj-lt"/>
              </a:rPr>
              <a:t>) – so they still have short hair as the short hair allele is dominant. If they mate with a long hair cat (genotype </a:t>
            </a:r>
            <a:r>
              <a:rPr lang="en-GB" sz="1000" dirty="0" err="1" smtClean="0">
                <a:latin typeface="+mj-lt"/>
              </a:rPr>
              <a:t>ff</a:t>
            </a:r>
            <a:r>
              <a:rPr lang="en-GB" sz="1000" dirty="0" smtClean="0">
                <a:latin typeface="+mj-lt"/>
              </a:rPr>
              <a:t>), there are different probabilities  for offspring phenotypes, as they will get </a:t>
            </a:r>
            <a:r>
              <a:rPr lang="en-GB" sz="1000" i="1" dirty="0" smtClean="0">
                <a:latin typeface="+mj-lt"/>
              </a:rPr>
              <a:t>either</a:t>
            </a:r>
            <a:r>
              <a:rPr lang="en-GB" sz="1000" dirty="0" smtClean="0">
                <a:latin typeface="+mj-lt"/>
              </a:rPr>
              <a:t> F or f from the first parent. So, half of them will have short hair (with genotype </a:t>
            </a:r>
            <a:r>
              <a:rPr lang="en-GB" sz="1000" dirty="0" err="1" smtClean="0">
                <a:latin typeface="+mj-lt"/>
              </a:rPr>
              <a:t>Ff</a:t>
            </a:r>
            <a:r>
              <a:rPr lang="en-GB" sz="1000" dirty="0" smtClean="0">
                <a:latin typeface="+mj-lt"/>
              </a:rPr>
              <a:t>) and half will have long hair (with genotype </a:t>
            </a:r>
            <a:r>
              <a:rPr lang="en-GB" sz="1000" dirty="0" err="1" smtClean="0">
                <a:latin typeface="+mj-lt"/>
              </a:rPr>
              <a:t>ff</a:t>
            </a:r>
            <a:r>
              <a:rPr lang="en-GB" sz="1000" dirty="0" smtClean="0">
                <a:latin typeface="+mj-lt"/>
              </a:rPr>
              <a:t>). </a:t>
            </a:r>
            <a:endParaRPr lang="en-GB" sz="1000" dirty="0">
              <a:latin typeface="+mj-lt"/>
            </a:endParaRPr>
          </a:p>
        </p:txBody>
      </p:sp>
      <p:sp>
        <p:nvSpPr>
          <p:cNvPr id="38" name="Title 1"/>
          <p:cNvSpPr txBox="1">
            <a:spLocks/>
          </p:cNvSpPr>
          <p:nvPr/>
        </p:nvSpPr>
        <p:spPr>
          <a:xfrm>
            <a:off x="128464" y="5229200"/>
            <a:ext cx="5184576" cy="158417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Probability and ratios</a:t>
            </a:r>
          </a:p>
          <a:p>
            <a:pPr algn="l"/>
            <a:endParaRPr lang="en-GB" sz="1000" u="sng" dirty="0" smtClean="0">
              <a:latin typeface="+mj-lt"/>
            </a:endParaRPr>
          </a:p>
          <a:p>
            <a:pPr algn="l"/>
            <a:r>
              <a:rPr lang="en-GB" sz="1000" dirty="0" smtClean="0">
                <a:latin typeface="+mj-lt"/>
              </a:rPr>
              <a:t>Knowing the genotypes of the parents allows you to work out the </a:t>
            </a:r>
            <a:r>
              <a:rPr lang="en-GB" sz="1000" b="1" dirty="0" smtClean="0">
                <a:latin typeface="+mj-lt"/>
              </a:rPr>
              <a:t>probability</a:t>
            </a:r>
            <a:r>
              <a:rPr lang="en-GB" sz="1000" dirty="0">
                <a:latin typeface="+mj-lt"/>
              </a:rPr>
              <a:t> </a:t>
            </a:r>
            <a:r>
              <a:rPr lang="en-GB" sz="1000" dirty="0" smtClean="0">
                <a:latin typeface="+mj-lt"/>
              </a:rPr>
              <a:t>of each genotype (and therefore phenotype) in the offspring. It does not guarantee, like in the bottom cat example, that they’ll have four kittens, or that half will have long hair. What it tells us is: for each kitten, there is a 50% chance of it having long hair. </a:t>
            </a:r>
          </a:p>
          <a:p>
            <a:pPr algn="l"/>
            <a:endParaRPr lang="en-GB" sz="1000" dirty="0">
              <a:latin typeface="+mj-lt"/>
            </a:endParaRPr>
          </a:p>
          <a:p>
            <a:pPr algn="l"/>
            <a:r>
              <a:rPr lang="en-GB" sz="1000" dirty="0" smtClean="0">
                <a:latin typeface="+mj-lt"/>
              </a:rPr>
              <a:t>The other way of saying this is that the </a:t>
            </a:r>
            <a:r>
              <a:rPr lang="en-GB" sz="1000" b="1" dirty="0" smtClean="0">
                <a:latin typeface="+mj-lt"/>
              </a:rPr>
              <a:t>expected ratio</a:t>
            </a:r>
            <a:r>
              <a:rPr lang="en-GB" sz="1000" dirty="0" smtClean="0">
                <a:latin typeface="+mj-lt"/>
              </a:rPr>
              <a:t> of offspring genotypes is 1:1 for </a:t>
            </a:r>
            <a:r>
              <a:rPr lang="en-GB" sz="1000" dirty="0" err="1" smtClean="0">
                <a:latin typeface="+mj-lt"/>
              </a:rPr>
              <a:t>long:short</a:t>
            </a:r>
            <a:r>
              <a:rPr lang="en-GB" sz="1000" dirty="0" smtClean="0">
                <a:latin typeface="+mj-lt"/>
              </a:rPr>
              <a:t> hair. So if the bottom two cat parents had 50 kittens, we’d expect 25 of each hair length. </a:t>
            </a:r>
          </a:p>
          <a:p>
            <a:pPr algn="l"/>
            <a:endParaRPr lang="en-GB" sz="1000" dirty="0">
              <a:latin typeface="+mj-lt"/>
            </a:endParaRPr>
          </a:p>
        </p:txBody>
      </p:sp>
      <p:pic>
        <p:nvPicPr>
          <p:cNvPr id="2052" name="Picture 4" descr="http://2.bp.blogspot.com/-E6QPHh8HHMA/VHiHYDzlZzI/AAAAAAAABmU/NTbzBdx1IsQ/s1600/Fig.6.Longhair%2Bor%2BShorthair%2B-%2BMendelian%2Binheritance%2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5128" y="4329608"/>
            <a:ext cx="3311691" cy="248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68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21913621"/>
              </p:ext>
            </p:extLst>
          </p:nvPr>
        </p:nvGraphicFramePr>
        <p:xfrm>
          <a:off x="5457056" y="116632"/>
          <a:ext cx="4310112" cy="2455024"/>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Screening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practice of checking for a disease or an inherited disorder.</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Carrier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individual</a:t>
                      </a:r>
                      <a:r>
                        <a:rPr lang="en-GB" sz="1000" baseline="0" dirty="0" smtClean="0"/>
                        <a:t> with one copy of the recessive allele that causes an inherited disorder (e.g. Cc for the cystic fibrosis genotype). As a result, they don’t have the disorder, but they can pass one allele for it onto their offspring.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Sex chromosomes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Pair 23 in humans. Females have</a:t>
                      </a:r>
                      <a:r>
                        <a:rPr lang="en-GB" sz="1000" baseline="0" dirty="0" smtClean="0"/>
                        <a:t> the combination XX, males have the combination XY.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Genetic cross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unglamorous term given to mating</a:t>
                      </a:r>
                      <a:r>
                        <a:rPr lang="en-GB" sz="1000" baseline="0" dirty="0" smtClean="0"/>
                        <a:t> between two individuals, producing offspring.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Punnett</a:t>
                      </a:r>
                      <a:r>
                        <a:rPr lang="en-GB" sz="1000" baseline="0" dirty="0" smtClean="0"/>
                        <a:t> square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tool used to predict the outcome of a genetic</a:t>
                      </a:r>
                      <a:r>
                        <a:rPr lang="en-GB" sz="1000" baseline="0" dirty="0" smtClean="0"/>
                        <a:t> cross.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3456383"/>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Inherited disorders</a:t>
            </a:r>
          </a:p>
          <a:p>
            <a:pPr algn="l"/>
            <a:endParaRPr lang="en-GB" sz="1000" u="sng" dirty="0" smtClean="0">
              <a:latin typeface="+mj-lt"/>
            </a:endParaRPr>
          </a:p>
          <a:p>
            <a:pPr algn="l"/>
            <a:r>
              <a:rPr lang="en-GB" sz="1000" dirty="0" smtClean="0">
                <a:latin typeface="+mj-lt"/>
              </a:rPr>
              <a:t>Some disorders (or diseases – same thing really) are inherited, so we can also call them </a:t>
            </a:r>
            <a:r>
              <a:rPr lang="en-GB" sz="1000" b="1" dirty="0" smtClean="0">
                <a:latin typeface="+mj-lt"/>
              </a:rPr>
              <a:t>genetic disorders</a:t>
            </a:r>
            <a:r>
              <a:rPr lang="en-GB" sz="1000" dirty="0" smtClean="0">
                <a:latin typeface="+mj-lt"/>
              </a:rPr>
              <a:t>. If someone inherits a certain allele/combination of alleles, they have the inherited disorder. Two examples to know: </a:t>
            </a:r>
          </a:p>
          <a:p>
            <a:pPr marL="171450" indent="-171450" algn="l">
              <a:buFont typeface="Arial" panose="020B0604020202020204" pitchFamily="34" charset="0"/>
              <a:buChar char="•"/>
            </a:pPr>
            <a:r>
              <a:rPr lang="en-GB" sz="1000" b="1" dirty="0" smtClean="0">
                <a:latin typeface="+mj-lt"/>
              </a:rPr>
              <a:t>Polydactyly</a:t>
            </a:r>
            <a:r>
              <a:rPr lang="en-GB" sz="1000" dirty="0" smtClean="0">
                <a:latin typeface="+mj-lt"/>
              </a:rPr>
              <a:t>: a condition where people have extra fingers or toes. This is caused by a dominant allele, so only one copy is needed to have the condition. </a:t>
            </a:r>
          </a:p>
          <a:p>
            <a:pPr marL="171450" indent="-171450" algn="l">
              <a:buFont typeface="Arial" panose="020B0604020202020204" pitchFamily="34" charset="0"/>
              <a:buChar char="•"/>
            </a:pPr>
            <a:r>
              <a:rPr lang="en-GB" sz="1000" b="1" dirty="0" smtClean="0">
                <a:latin typeface="+mj-lt"/>
              </a:rPr>
              <a:t>Cystic fibrosis</a:t>
            </a:r>
            <a:r>
              <a:rPr lang="en-GB" sz="1000" dirty="0" smtClean="0">
                <a:latin typeface="+mj-lt"/>
              </a:rPr>
              <a:t>: a condition where protein pumps in cell membranes don’t work properly, leading to thick and sticky mucus being produced in the lungs and intestines. This is caused by a recessive allele, so individuals with cystic fibrosis are all homozygous recessive. </a:t>
            </a:r>
          </a:p>
          <a:p>
            <a:pPr algn="l"/>
            <a:endParaRPr lang="en-GB" sz="1000" dirty="0" smtClean="0">
              <a:latin typeface="+mj-lt"/>
            </a:endParaRPr>
          </a:p>
          <a:p>
            <a:pPr algn="l"/>
            <a:r>
              <a:rPr lang="en-GB" sz="1000" dirty="0" smtClean="0">
                <a:latin typeface="+mj-lt"/>
              </a:rPr>
              <a:t>Studying family trees can help genetic scientists decide whether a disorder is caused by a recessive or dominant allele. In the family tree shown, C is the allele for healthy cell membranes, and c is the allele for disordered cell membranes. Both parents must have at least one c to have children with cystic fibrosis, as the family tree shows. (Note: anyone without a genotype shown has the genotype CC). </a:t>
            </a:r>
            <a:endParaRPr lang="en-GB" sz="1000" dirty="0">
              <a:latin typeface="+mj-lt"/>
            </a:endParaRPr>
          </a:p>
          <a:p>
            <a:pPr algn="l"/>
            <a:endParaRPr lang="en-GB" sz="1000" dirty="0">
              <a:latin typeface="+mj-lt"/>
            </a:endParaRPr>
          </a:p>
          <a:p>
            <a:pPr algn="l"/>
            <a:r>
              <a:rPr lang="en-GB" sz="1000" dirty="0" smtClean="0">
                <a:latin typeface="+mj-lt"/>
              </a:rPr>
              <a:t>Since we know which alleles cause conditions like these, unborn babies, or embryos produced during IVF, can be checked – or </a:t>
            </a:r>
            <a:r>
              <a:rPr lang="en-GB" sz="1000" b="1" dirty="0" smtClean="0">
                <a:latin typeface="+mj-lt"/>
              </a:rPr>
              <a:t>screened</a:t>
            </a:r>
            <a:r>
              <a:rPr lang="en-GB" sz="1000" dirty="0" smtClean="0">
                <a:latin typeface="+mj-lt"/>
              </a:rPr>
              <a:t> – to see if they have the inherited disorder. This practice, </a:t>
            </a:r>
            <a:r>
              <a:rPr lang="en-GB" sz="1000" i="1" dirty="0" smtClean="0">
                <a:latin typeface="+mj-lt"/>
              </a:rPr>
              <a:t>embryo screening</a:t>
            </a:r>
            <a:r>
              <a:rPr lang="en-GB" sz="1000" dirty="0" smtClean="0">
                <a:latin typeface="+mj-lt"/>
              </a:rPr>
              <a:t>, can be used to inform whether an embryo should be implanted in IVF, or, if used during pregnancy, to decide whether an abortion should take place. Obviously, these are huge decisions and the right to life of the embryo must be weighed against the difficulties they’ll face with an inherited condition and the personal choice and beliefs of the parents. </a:t>
            </a:r>
            <a:endParaRPr lang="en-GB" sz="1000" dirty="0">
              <a:latin typeface="+mj-lt"/>
            </a:endParaRPr>
          </a:p>
        </p:txBody>
      </p:sp>
      <p:sp>
        <p:nvSpPr>
          <p:cNvPr id="38" name="Title 1"/>
          <p:cNvSpPr txBox="1">
            <a:spLocks/>
          </p:cNvSpPr>
          <p:nvPr/>
        </p:nvSpPr>
        <p:spPr>
          <a:xfrm>
            <a:off x="128464" y="4365104"/>
            <a:ext cx="5184576" cy="230425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Sex determination </a:t>
            </a:r>
          </a:p>
          <a:p>
            <a:pPr algn="l"/>
            <a:endParaRPr lang="en-GB" sz="1000" u="sng" dirty="0" smtClean="0">
              <a:latin typeface="+mj-lt"/>
            </a:endParaRPr>
          </a:p>
          <a:p>
            <a:pPr algn="l"/>
            <a:r>
              <a:rPr lang="en-GB" sz="1000" dirty="0" smtClean="0">
                <a:latin typeface="+mj-lt"/>
              </a:rPr>
              <a:t>In biology, sex is not short for sexual intercourse. Sex means male or female – so is only relevant to organisms that reproduce sexually. The sex of offspring is determined by the combination of sex chromosomes inherited from the parents. Of the 23 pairs of chromosomes all humans have, 22 control body characteristics and the 23</a:t>
            </a:r>
            <a:r>
              <a:rPr lang="en-GB" sz="1000" baseline="30000" dirty="0" smtClean="0">
                <a:latin typeface="+mj-lt"/>
              </a:rPr>
              <a:t>rd</a:t>
            </a:r>
            <a:r>
              <a:rPr lang="en-GB" sz="1000" dirty="0" smtClean="0">
                <a:latin typeface="+mj-lt"/>
              </a:rPr>
              <a:t> pair determines sex. [Note: like all chromosomes, the sex chromosomes carry genes, they just have the extra function of sex determination.] Human females have the combination for pair 23: XX. We say they have two X chromosomes. Human males have the combination XY for pair 23 (they are different). </a:t>
            </a:r>
          </a:p>
          <a:p>
            <a:pPr algn="l"/>
            <a:endParaRPr lang="en-GB" sz="1000" dirty="0">
              <a:latin typeface="+mj-lt"/>
            </a:endParaRPr>
          </a:p>
          <a:p>
            <a:pPr algn="l"/>
            <a:r>
              <a:rPr lang="en-GB" sz="1000" dirty="0" smtClean="0">
                <a:latin typeface="+mj-lt"/>
              </a:rPr>
              <a:t>When having children, then, mothers always pass on one X chromosome to their offspring. Males can pass on an X chromosome OR a Y chromosome – there’s a 50:50 chance of each. This is because, when cells divide by meiosis to make gametes, all the female gametes contain an X, but half the sperm cells have an X, half have a Y. How these combine to give a 50% chance of a girl is shown in the </a:t>
            </a:r>
            <a:r>
              <a:rPr lang="en-GB" sz="1000" b="1" dirty="0" smtClean="0">
                <a:latin typeface="+mj-lt"/>
              </a:rPr>
              <a:t>Punnett square</a:t>
            </a:r>
            <a:r>
              <a:rPr lang="en-GB" sz="1000" dirty="0">
                <a:latin typeface="+mj-lt"/>
              </a:rPr>
              <a:t> </a:t>
            </a:r>
            <a:r>
              <a:rPr lang="en-GB" sz="1000" dirty="0" smtClean="0">
                <a:latin typeface="+mj-lt"/>
              </a:rPr>
              <a:t>to the right. </a:t>
            </a:r>
          </a:p>
        </p:txBody>
      </p:sp>
      <p:pic>
        <p:nvPicPr>
          <p:cNvPr id="3074" name="Picture 2" descr="http://sphweb.bumc.bu.edu/otlt/MPH-Modules/PH/PH709_DNA-Genetics/CysticFibrosi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088" y="2588665"/>
            <a:ext cx="3787527" cy="2496519"/>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3076" name="Picture 4" descr="http://www.glencoe.com/qe/images/b136/q4317/ch12_0_e.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160" y="5187897"/>
            <a:ext cx="1512168" cy="1481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05328" y="5261138"/>
            <a:ext cx="1728192" cy="400110"/>
          </a:xfrm>
          <a:prstGeom prst="rect">
            <a:avLst/>
          </a:prstGeom>
          <a:noFill/>
        </p:spPr>
        <p:txBody>
          <a:bodyPr wrap="square" rtlCol="0">
            <a:spAutoFit/>
          </a:bodyPr>
          <a:lstStyle/>
          <a:p>
            <a:r>
              <a:rPr lang="en-GB" sz="1000" dirty="0" smtClean="0"/>
              <a:t>On the top, the possible male gametes are placed. </a:t>
            </a:r>
            <a:endParaRPr lang="en-GB" sz="1000" dirty="0"/>
          </a:p>
        </p:txBody>
      </p:sp>
      <p:sp>
        <p:nvSpPr>
          <p:cNvPr id="10" name="TextBox 9"/>
          <p:cNvSpPr txBox="1"/>
          <p:nvPr/>
        </p:nvSpPr>
        <p:spPr>
          <a:xfrm>
            <a:off x="5355941" y="5445224"/>
            <a:ext cx="1397259" cy="553998"/>
          </a:xfrm>
          <a:prstGeom prst="rect">
            <a:avLst/>
          </a:prstGeom>
          <a:noFill/>
        </p:spPr>
        <p:txBody>
          <a:bodyPr wrap="square" rtlCol="0">
            <a:spAutoFit/>
          </a:bodyPr>
          <a:lstStyle/>
          <a:p>
            <a:r>
              <a:rPr lang="en-GB" sz="1000" dirty="0" smtClean="0"/>
              <a:t>On the side, the possible female gametes are placed. </a:t>
            </a:r>
            <a:endParaRPr lang="en-GB" sz="1000" dirty="0"/>
          </a:p>
        </p:txBody>
      </p:sp>
      <p:sp>
        <p:nvSpPr>
          <p:cNvPr id="11" name="TextBox 10"/>
          <p:cNvSpPr txBox="1"/>
          <p:nvPr/>
        </p:nvSpPr>
        <p:spPr>
          <a:xfrm>
            <a:off x="8049344" y="5877272"/>
            <a:ext cx="1728192" cy="707886"/>
          </a:xfrm>
          <a:prstGeom prst="rect">
            <a:avLst/>
          </a:prstGeom>
          <a:noFill/>
        </p:spPr>
        <p:txBody>
          <a:bodyPr wrap="square" rtlCol="0">
            <a:spAutoFit/>
          </a:bodyPr>
          <a:lstStyle/>
          <a:p>
            <a:r>
              <a:rPr lang="en-GB" sz="1000" dirty="0" smtClean="0"/>
              <a:t>The possible combinations are shown. The ratio of </a:t>
            </a:r>
            <a:r>
              <a:rPr lang="en-GB" sz="1000" dirty="0" err="1" smtClean="0"/>
              <a:t>female:male</a:t>
            </a:r>
            <a:r>
              <a:rPr lang="en-GB" sz="1000" dirty="0" smtClean="0"/>
              <a:t> is 2:2, simplifying to 1:1.</a:t>
            </a:r>
            <a:endParaRPr lang="en-GB" sz="1000" dirty="0"/>
          </a:p>
        </p:txBody>
      </p:sp>
      <p:sp>
        <p:nvSpPr>
          <p:cNvPr id="5" name="Left Arrow 4"/>
          <p:cNvSpPr/>
          <p:nvPr/>
        </p:nvSpPr>
        <p:spPr>
          <a:xfrm>
            <a:off x="7689304" y="5445224"/>
            <a:ext cx="216024" cy="128047"/>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 name="Right Arrow 6"/>
          <p:cNvSpPr/>
          <p:nvPr/>
        </p:nvSpPr>
        <p:spPr>
          <a:xfrm>
            <a:off x="6537176" y="5733256"/>
            <a:ext cx="216024" cy="21602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 name="Right Brace 7"/>
          <p:cNvSpPr/>
          <p:nvPr/>
        </p:nvSpPr>
        <p:spPr>
          <a:xfrm>
            <a:off x="7905328" y="5769260"/>
            <a:ext cx="72008" cy="684076"/>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8086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5606834"/>
              </p:ext>
            </p:extLst>
          </p:nvPr>
        </p:nvGraphicFramePr>
        <p:xfrm>
          <a:off x="5457056" y="116632"/>
          <a:ext cx="4310112" cy="382371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Variation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Differences in the characteristics of individuals in a population.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Genetic variation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Differences in the genome between individuals. This often causes</a:t>
                      </a:r>
                      <a:r>
                        <a:rPr lang="en-GB" sz="1000" baseline="0" dirty="0" smtClean="0"/>
                        <a:t> differences in physical characteristics.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Variants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Different versions of the same thing. Often this term is used to describe individuals who are</a:t>
                      </a:r>
                      <a:r>
                        <a:rPr lang="en-GB" sz="1000" baseline="0" dirty="0" smtClean="0"/>
                        <a:t> different from others in a specific </a:t>
                      </a:r>
                      <a:r>
                        <a:rPr lang="en-GB" sz="1000" u="sng" baseline="0" dirty="0" smtClean="0"/>
                        <a:t>genetic</a:t>
                      </a:r>
                      <a:r>
                        <a:rPr lang="en-GB" sz="1000" baseline="0" dirty="0" smtClean="0"/>
                        <a:t> way – for instance the ‘long haired cat variant’ from earlier.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Mutation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change to DNA. Mutations can cause a change in the sequence of</a:t>
                      </a:r>
                      <a:r>
                        <a:rPr lang="en-GB" sz="1000" baseline="0" dirty="0" smtClean="0"/>
                        <a:t> amino acids being produced, affecting the protein being produced from the DNA code.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Evolution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Change</a:t>
                      </a:r>
                      <a:r>
                        <a:rPr lang="en-GB" sz="1000" baseline="0" dirty="0" smtClean="0"/>
                        <a:t> in the inherited characteristics of organisms over time. Evolution happens through </a:t>
                      </a:r>
                      <a:r>
                        <a:rPr lang="en-GB" sz="1000" b="1" baseline="0" dirty="0" smtClean="0"/>
                        <a:t>natural selection</a:t>
                      </a:r>
                      <a:r>
                        <a:rPr lang="en-GB" sz="1000" b="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Natural selection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process that changes the inherited characteristics of organisms</a:t>
                      </a:r>
                      <a:r>
                        <a:rPr lang="en-GB" sz="1000" baseline="0" dirty="0" smtClean="0"/>
                        <a:t> over time. This explains the adaptations of organisms to their environment AND the formation of new species of organism.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Common ancestor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ancestor in common. For instance, if you have a sister, your granddad is a common ancestor to you both.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360039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Variation </a:t>
            </a:r>
          </a:p>
          <a:p>
            <a:pPr algn="l"/>
            <a:endParaRPr lang="en-GB" sz="1000" u="sng" dirty="0" smtClean="0">
              <a:latin typeface="+mj-lt"/>
            </a:endParaRPr>
          </a:p>
          <a:p>
            <a:pPr algn="l"/>
            <a:r>
              <a:rPr lang="en-GB" sz="1000" dirty="0" smtClean="0">
                <a:latin typeface="+mj-lt"/>
              </a:rPr>
              <a:t>Organisms vary, both organisms of different species (obviously) and organisms of the same species (also obviously!). Variation (differences) are caused by both genetic causes and environmental causes. </a:t>
            </a:r>
          </a:p>
          <a:p>
            <a:pPr marL="171450" indent="-171450" algn="l">
              <a:buFont typeface="Arial" panose="020B0604020202020204" pitchFamily="34" charset="0"/>
              <a:buChar char="•"/>
            </a:pPr>
            <a:r>
              <a:rPr lang="en-GB" sz="1000" dirty="0" smtClean="0">
                <a:latin typeface="+mj-lt"/>
              </a:rPr>
              <a:t>Some differences are only due to </a:t>
            </a:r>
            <a:r>
              <a:rPr lang="en-GB" sz="1000" b="1" dirty="0" smtClean="0">
                <a:latin typeface="+mj-lt"/>
              </a:rPr>
              <a:t>inherited</a:t>
            </a:r>
            <a:r>
              <a:rPr lang="en-GB" sz="1000" dirty="0" smtClean="0">
                <a:latin typeface="+mj-lt"/>
              </a:rPr>
              <a:t> genes – they are entirely </a:t>
            </a:r>
            <a:r>
              <a:rPr lang="en-GB" sz="1000" b="1" dirty="0" smtClean="0">
                <a:latin typeface="+mj-lt"/>
              </a:rPr>
              <a:t>genetic</a:t>
            </a:r>
            <a:r>
              <a:rPr lang="en-GB" sz="1000" dirty="0" smtClean="0">
                <a:latin typeface="+mj-lt"/>
              </a:rPr>
              <a:t>;</a:t>
            </a:r>
          </a:p>
          <a:p>
            <a:pPr marL="171450" indent="-171450" algn="l">
              <a:buFont typeface="Arial" panose="020B0604020202020204" pitchFamily="34" charset="0"/>
              <a:buChar char="•"/>
            </a:pPr>
            <a:r>
              <a:rPr lang="en-GB" sz="1000" dirty="0" smtClean="0">
                <a:latin typeface="+mj-lt"/>
              </a:rPr>
              <a:t>Some differences are only due to the conditions in which an organism developed and lives – they are entirely </a:t>
            </a:r>
            <a:r>
              <a:rPr lang="en-GB" sz="1000" b="1" dirty="0" smtClean="0">
                <a:latin typeface="+mj-lt"/>
              </a:rPr>
              <a:t>environmental</a:t>
            </a:r>
            <a:r>
              <a:rPr lang="en-GB" sz="1000" dirty="0" smtClean="0">
                <a:latin typeface="+mj-lt"/>
              </a:rPr>
              <a:t>;</a:t>
            </a:r>
          </a:p>
          <a:p>
            <a:pPr marL="171450" indent="-171450" algn="l">
              <a:buFont typeface="Arial" panose="020B0604020202020204" pitchFamily="34" charset="0"/>
              <a:buChar char="•"/>
            </a:pPr>
            <a:r>
              <a:rPr lang="en-GB" sz="1000" dirty="0" smtClean="0">
                <a:latin typeface="+mj-lt"/>
              </a:rPr>
              <a:t>Some differences are due to a </a:t>
            </a:r>
            <a:r>
              <a:rPr lang="en-GB" sz="1000" b="1" dirty="0" smtClean="0">
                <a:latin typeface="+mj-lt"/>
              </a:rPr>
              <a:t>combination</a:t>
            </a:r>
            <a:r>
              <a:rPr lang="en-GB" sz="1000" dirty="0" smtClean="0">
                <a:latin typeface="+mj-lt"/>
              </a:rPr>
              <a:t> of genetic and environmental influences. In this case, we say the genome of an organism and its environment </a:t>
            </a:r>
            <a:r>
              <a:rPr lang="en-GB" sz="1000" b="1" dirty="0" smtClean="0">
                <a:latin typeface="+mj-lt"/>
              </a:rPr>
              <a:t>interact</a:t>
            </a:r>
            <a:r>
              <a:rPr lang="en-GB" sz="1000" dirty="0" smtClean="0">
                <a:latin typeface="+mj-lt"/>
              </a:rPr>
              <a:t> to affect the </a:t>
            </a:r>
            <a:r>
              <a:rPr lang="en-GB" sz="1000" u="sng" dirty="0" smtClean="0">
                <a:latin typeface="+mj-lt"/>
              </a:rPr>
              <a:t>phenotype</a:t>
            </a:r>
            <a:r>
              <a:rPr lang="en-GB" sz="1000" dirty="0" smtClean="0">
                <a:latin typeface="+mj-lt"/>
              </a:rPr>
              <a:t> of the organism. </a:t>
            </a:r>
          </a:p>
          <a:p>
            <a:pPr algn="l"/>
            <a:endParaRPr lang="en-GB" sz="1000" dirty="0">
              <a:latin typeface="+mj-lt"/>
            </a:endParaRPr>
          </a:p>
          <a:p>
            <a:pPr algn="l"/>
            <a:r>
              <a:rPr lang="en-GB" sz="1000" dirty="0" smtClean="0">
                <a:latin typeface="+mj-lt"/>
              </a:rPr>
              <a:t>In most populations of most species of organism, there is a lot of genetic variation. The general term for versions of the same organism (i.e. different individuals of a species) is with different genetic information is </a:t>
            </a:r>
            <a:r>
              <a:rPr lang="en-GB" sz="1000" b="1" dirty="0" smtClean="0">
                <a:latin typeface="+mj-lt"/>
              </a:rPr>
              <a:t>variants</a:t>
            </a:r>
            <a:r>
              <a:rPr lang="en-GB" sz="1000" dirty="0" smtClean="0">
                <a:latin typeface="+mj-lt"/>
              </a:rPr>
              <a:t>. All variants arise from </a:t>
            </a:r>
            <a:r>
              <a:rPr lang="en-GB" sz="1000" b="1" dirty="0" smtClean="0">
                <a:latin typeface="+mj-lt"/>
              </a:rPr>
              <a:t>mutations</a:t>
            </a:r>
            <a:r>
              <a:rPr lang="en-GB" sz="1000" dirty="0" smtClean="0">
                <a:latin typeface="+mj-lt"/>
              </a:rPr>
              <a:t>. Mutations can be dangerous (remember your work on cancer, for instance), but usually have no effect. Sometimes, they have a beneficial effect. Overall: </a:t>
            </a:r>
          </a:p>
          <a:p>
            <a:pPr marL="171450" indent="-171450" algn="l">
              <a:buFont typeface="Arial" panose="020B0604020202020204" pitchFamily="34" charset="0"/>
              <a:buChar char="•"/>
            </a:pPr>
            <a:r>
              <a:rPr lang="en-GB" sz="1000" dirty="0" smtClean="0">
                <a:latin typeface="+mj-lt"/>
              </a:rPr>
              <a:t>Mutations happen continuously; </a:t>
            </a:r>
            <a:endParaRPr lang="en-GB" sz="1000" dirty="0">
              <a:latin typeface="+mj-lt"/>
            </a:endParaRPr>
          </a:p>
          <a:p>
            <a:pPr marL="171450" indent="-171450" algn="l">
              <a:buFont typeface="Arial" panose="020B0604020202020204" pitchFamily="34" charset="0"/>
              <a:buChar char="•"/>
            </a:pPr>
            <a:r>
              <a:rPr lang="en-GB" sz="1000" dirty="0" smtClean="0">
                <a:latin typeface="+mj-lt"/>
              </a:rPr>
              <a:t>most mutations will </a:t>
            </a:r>
            <a:r>
              <a:rPr lang="en-GB" sz="1000" u="sng" dirty="0" smtClean="0">
                <a:latin typeface="+mj-lt"/>
              </a:rPr>
              <a:t>not affect the phenotype at all; </a:t>
            </a:r>
          </a:p>
          <a:p>
            <a:pPr marL="171450" indent="-171450" algn="l">
              <a:buFont typeface="Arial" panose="020B0604020202020204" pitchFamily="34" charset="0"/>
              <a:buChar char="•"/>
            </a:pPr>
            <a:r>
              <a:rPr lang="en-GB" sz="1000" dirty="0" smtClean="0">
                <a:latin typeface="+mj-lt"/>
              </a:rPr>
              <a:t>some will </a:t>
            </a:r>
            <a:r>
              <a:rPr lang="en-GB" sz="1000" u="sng" dirty="0" smtClean="0">
                <a:latin typeface="+mj-lt"/>
              </a:rPr>
              <a:t>influence the phenotype </a:t>
            </a:r>
            <a:r>
              <a:rPr lang="en-GB" sz="1000" dirty="0" smtClean="0">
                <a:latin typeface="+mj-lt"/>
              </a:rPr>
              <a:t>(maybe change it a bit); </a:t>
            </a:r>
          </a:p>
          <a:p>
            <a:pPr marL="171450" indent="-171450" algn="l">
              <a:buFont typeface="Arial" panose="020B0604020202020204" pitchFamily="34" charset="0"/>
              <a:buChar char="•"/>
            </a:pPr>
            <a:r>
              <a:rPr lang="en-GB" sz="1000" dirty="0" smtClean="0">
                <a:latin typeface="+mj-lt"/>
              </a:rPr>
              <a:t>very few mutations cause a </a:t>
            </a:r>
            <a:r>
              <a:rPr lang="en-GB" sz="1000" u="sng" dirty="0" smtClean="0">
                <a:latin typeface="+mj-lt"/>
              </a:rPr>
              <a:t>total change in phenotype</a:t>
            </a:r>
            <a:r>
              <a:rPr lang="en-GB" sz="1000" dirty="0" smtClean="0">
                <a:latin typeface="+mj-lt"/>
              </a:rPr>
              <a:t>. </a:t>
            </a:r>
          </a:p>
          <a:p>
            <a:pPr algn="l"/>
            <a:endParaRPr lang="en-GB" sz="1000" dirty="0" smtClean="0">
              <a:latin typeface="+mj-lt"/>
            </a:endParaRPr>
          </a:p>
          <a:p>
            <a:pPr algn="l"/>
            <a:r>
              <a:rPr lang="en-GB" sz="1000" dirty="0" smtClean="0">
                <a:latin typeface="+mj-lt"/>
              </a:rPr>
              <a:t>The last case is rare, but very important. If a mutation occurs that leads to a new phenotype, and the new phenotype makes the organism better suited to the environment, it will lead to a rather rapid change in the species, by </a:t>
            </a:r>
            <a:r>
              <a:rPr lang="en-GB" sz="1000" b="1" dirty="0" smtClean="0">
                <a:latin typeface="+mj-lt"/>
              </a:rPr>
              <a:t>natural selection</a:t>
            </a:r>
            <a:r>
              <a:rPr lang="en-GB" sz="1000" dirty="0" smtClean="0">
                <a:latin typeface="+mj-lt"/>
              </a:rPr>
              <a:t>. </a:t>
            </a:r>
            <a:endParaRPr lang="en-GB" sz="1000" dirty="0">
              <a:latin typeface="+mj-lt"/>
            </a:endParaRPr>
          </a:p>
        </p:txBody>
      </p:sp>
      <p:sp>
        <p:nvSpPr>
          <p:cNvPr id="38" name="Title 1"/>
          <p:cNvSpPr txBox="1">
            <a:spLocks/>
          </p:cNvSpPr>
          <p:nvPr/>
        </p:nvSpPr>
        <p:spPr>
          <a:xfrm>
            <a:off x="128464" y="4509120"/>
            <a:ext cx="5184576" cy="223224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Evolution </a:t>
            </a:r>
          </a:p>
          <a:p>
            <a:pPr algn="l"/>
            <a:endParaRPr lang="en-GB" sz="1000" u="sng" dirty="0" smtClean="0">
              <a:latin typeface="+mj-lt"/>
            </a:endParaRPr>
          </a:p>
          <a:p>
            <a:pPr algn="l"/>
            <a:r>
              <a:rPr lang="en-GB" sz="1000" dirty="0" smtClean="0">
                <a:latin typeface="+mj-lt"/>
              </a:rPr>
              <a:t>Evolution is the change in inherited (genetic) characteristics of organisms over time. Many theories of evolution have been suggested, but Darwin’s </a:t>
            </a:r>
            <a:r>
              <a:rPr lang="en-GB" sz="1000" u="sng" dirty="0" smtClean="0">
                <a:latin typeface="+mj-lt"/>
              </a:rPr>
              <a:t>theory of natural selection </a:t>
            </a:r>
            <a:r>
              <a:rPr lang="en-GB" sz="1000" dirty="0" smtClean="0">
                <a:latin typeface="+mj-lt"/>
              </a:rPr>
              <a:t>is the one with by far the most evidence. Darwin noticed that all organisms produce more offspring than they need to replace themselves, and yet population sizes stay pretty steady from generation to generation. He also observed that all species show variation, and that life is tough for organisms – only the best adapted survive. So, based on these observations, we can explain evolution by natural selection like this: </a:t>
            </a:r>
          </a:p>
          <a:p>
            <a:pPr marL="228600" indent="-228600" algn="l">
              <a:buFont typeface="+mj-lt"/>
              <a:buAutoNum type="arabicPeriod"/>
            </a:pPr>
            <a:r>
              <a:rPr lang="en-GB" sz="1000" dirty="0" smtClean="0">
                <a:latin typeface="+mj-lt"/>
              </a:rPr>
              <a:t>A population of organisms shows variation – there are </a:t>
            </a:r>
            <a:r>
              <a:rPr lang="en-GB" sz="1000" b="1" dirty="0" smtClean="0">
                <a:latin typeface="+mj-lt"/>
              </a:rPr>
              <a:t>variants</a:t>
            </a:r>
            <a:r>
              <a:rPr lang="en-GB" sz="1000" dirty="0" smtClean="0">
                <a:latin typeface="+mj-lt"/>
              </a:rPr>
              <a:t> in the population </a:t>
            </a:r>
          </a:p>
          <a:p>
            <a:pPr marL="228600" indent="-228600" algn="l">
              <a:buFont typeface="+mj-lt"/>
              <a:buAutoNum type="arabicPeriod"/>
            </a:pPr>
            <a:r>
              <a:rPr lang="en-GB" sz="1000" dirty="0" smtClean="0">
                <a:latin typeface="+mj-lt"/>
              </a:rPr>
              <a:t>The organisms are in </a:t>
            </a:r>
            <a:r>
              <a:rPr lang="en-GB" sz="1000" b="1" dirty="0" smtClean="0">
                <a:latin typeface="+mj-lt"/>
              </a:rPr>
              <a:t>competition</a:t>
            </a:r>
            <a:r>
              <a:rPr lang="en-GB" sz="1000" dirty="0" smtClean="0">
                <a:latin typeface="+mj-lt"/>
              </a:rPr>
              <a:t> to survive</a:t>
            </a:r>
          </a:p>
          <a:p>
            <a:pPr marL="228600" indent="-228600" algn="l">
              <a:buFont typeface="+mj-lt"/>
              <a:buAutoNum type="arabicPeriod"/>
            </a:pPr>
            <a:r>
              <a:rPr lang="en-GB" sz="1000" b="1" dirty="0" smtClean="0">
                <a:latin typeface="+mj-lt"/>
              </a:rPr>
              <a:t>Survival of the fittest </a:t>
            </a:r>
            <a:r>
              <a:rPr lang="en-GB" sz="1000" dirty="0" smtClean="0">
                <a:latin typeface="+mj-lt"/>
              </a:rPr>
              <a:t>– only the variants with the phenotypes best suited to the environment get to survive</a:t>
            </a:r>
          </a:p>
          <a:p>
            <a:pPr marL="228600" indent="-228600" algn="l">
              <a:buFont typeface="+mj-lt"/>
              <a:buAutoNum type="arabicPeriod"/>
            </a:pPr>
            <a:r>
              <a:rPr lang="en-GB" sz="1000" b="1" dirty="0" smtClean="0">
                <a:latin typeface="+mj-lt"/>
              </a:rPr>
              <a:t>Reproduction</a:t>
            </a:r>
            <a:r>
              <a:rPr lang="en-GB" sz="1000" dirty="0" smtClean="0">
                <a:latin typeface="+mj-lt"/>
              </a:rPr>
              <a:t> – those who survive get to reproduce</a:t>
            </a:r>
          </a:p>
          <a:p>
            <a:pPr marL="228600" indent="-228600" algn="l">
              <a:buFont typeface="+mj-lt"/>
              <a:buAutoNum type="arabicPeriod"/>
            </a:pPr>
            <a:r>
              <a:rPr lang="en-GB" sz="1000" b="1" dirty="0" smtClean="0">
                <a:latin typeface="+mj-lt"/>
              </a:rPr>
              <a:t>Genetic inheritance </a:t>
            </a:r>
            <a:r>
              <a:rPr lang="en-GB" sz="1000" dirty="0" smtClean="0">
                <a:latin typeface="+mj-lt"/>
              </a:rPr>
              <a:t>– their offspring inherit the genes from their parents, so the successful phenotype becomes more common in the next generation. This continues from generation to generation. </a:t>
            </a:r>
            <a:endParaRPr lang="en-GB" sz="1000" dirty="0">
              <a:latin typeface="+mj-lt"/>
            </a:endParaRPr>
          </a:p>
        </p:txBody>
      </p:sp>
      <p:sp>
        <p:nvSpPr>
          <p:cNvPr id="7" name="Title 1"/>
          <p:cNvSpPr txBox="1">
            <a:spLocks/>
          </p:cNvSpPr>
          <p:nvPr/>
        </p:nvSpPr>
        <p:spPr>
          <a:xfrm>
            <a:off x="5457056" y="4005064"/>
            <a:ext cx="4320480" cy="273630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New species</a:t>
            </a:r>
          </a:p>
          <a:p>
            <a:pPr algn="l"/>
            <a:endParaRPr lang="en-GB" sz="1000" u="sng" dirty="0" smtClean="0">
              <a:latin typeface="+mj-lt"/>
            </a:endParaRPr>
          </a:p>
          <a:p>
            <a:pPr algn="l"/>
            <a:r>
              <a:rPr lang="en-GB" sz="1000" dirty="0" smtClean="0">
                <a:latin typeface="+mj-lt"/>
              </a:rPr>
              <a:t>The theory of evolution by natural selection tells us that all species of living things have evolved from a single, simple type of life form. We know this </a:t>
            </a:r>
            <a:r>
              <a:rPr lang="en-GB" sz="1000" b="1" dirty="0" smtClean="0">
                <a:latin typeface="+mj-lt"/>
              </a:rPr>
              <a:t>common ancestor</a:t>
            </a:r>
            <a:r>
              <a:rPr lang="en-GB" sz="1000" dirty="0" smtClean="0">
                <a:latin typeface="+mj-lt"/>
              </a:rPr>
              <a:t> was alive on Earth over </a:t>
            </a:r>
            <a:r>
              <a:rPr lang="en-GB" sz="1000" u="sng" dirty="0" smtClean="0">
                <a:latin typeface="+mj-lt"/>
              </a:rPr>
              <a:t>three billion </a:t>
            </a:r>
            <a:r>
              <a:rPr lang="en-GB" sz="1000" dirty="0" smtClean="0">
                <a:latin typeface="+mj-lt"/>
              </a:rPr>
              <a:t>years ago. How we ended up with millions of different species from this single species is also explained by evolution by natural selection. </a:t>
            </a:r>
          </a:p>
          <a:p>
            <a:pPr algn="l"/>
            <a:endParaRPr lang="en-GB" sz="1000" dirty="0">
              <a:latin typeface="+mj-lt"/>
            </a:endParaRPr>
          </a:p>
          <a:p>
            <a:pPr algn="l"/>
            <a:r>
              <a:rPr lang="en-GB" sz="1000" dirty="0" smtClean="0">
                <a:latin typeface="+mj-lt"/>
              </a:rPr>
              <a:t>Essentially, two populations of one species (e.g. a population of fish is divided into two populations by geographical changes such as the joining of North and South America) can become two different species. This happens when the two populations become so different in their phenotypes that they can no longer </a:t>
            </a:r>
            <a:r>
              <a:rPr lang="en-GB" sz="1000" b="1" dirty="0" smtClean="0">
                <a:latin typeface="+mj-lt"/>
              </a:rPr>
              <a:t>interbreed</a:t>
            </a:r>
            <a:r>
              <a:rPr lang="en-GB" sz="1000" dirty="0">
                <a:latin typeface="+mj-lt"/>
              </a:rPr>
              <a:t> </a:t>
            </a:r>
            <a:r>
              <a:rPr lang="en-GB" sz="1000" dirty="0" smtClean="0">
                <a:latin typeface="+mj-lt"/>
              </a:rPr>
              <a:t>to produce </a:t>
            </a:r>
            <a:r>
              <a:rPr lang="en-GB" sz="1000" b="1" dirty="0" smtClean="0">
                <a:latin typeface="+mj-lt"/>
              </a:rPr>
              <a:t>fertile offspring</a:t>
            </a:r>
            <a:r>
              <a:rPr lang="en-GB" sz="1000" dirty="0" smtClean="0">
                <a:latin typeface="+mj-lt"/>
              </a:rPr>
              <a:t>. This is the point when we define them as different species. For example, tigers and lions are different species (the population of their common ancestor has been separated for a long time) – they can interbreed (producing a liger), but ligers are infertile. So their parents are different species. </a:t>
            </a:r>
            <a:endParaRPr lang="en-GB" sz="1000" dirty="0">
              <a:latin typeface="+mj-lt"/>
            </a:endParaRPr>
          </a:p>
        </p:txBody>
      </p:sp>
    </p:spTree>
    <p:extLst>
      <p:ext uri="{BB962C8B-B14F-4D97-AF65-F5344CB8AC3E}">
        <p14:creationId xmlns:p14="http://schemas.microsoft.com/office/powerpoint/2010/main" val="372361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34190031"/>
              </p:ext>
            </p:extLst>
          </p:nvPr>
        </p:nvGraphicFramePr>
        <p:xfrm>
          <a:off x="5457056" y="116632"/>
          <a:ext cx="4310112" cy="2851264"/>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Fossil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remains of organisms from millions of years ago, found in rocks. They are formed in different ways – see main text.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Strain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variant of microorganism within a species – so they are not a different species to other variants, but</a:t>
                      </a:r>
                      <a:r>
                        <a:rPr lang="en-GB" sz="1000" baseline="0" dirty="0" smtClean="0"/>
                        <a:t> have a key difference in their phenotype (e.g. being resistant to an antibiotic). New strains are produced by </a:t>
                      </a:r>
                      <a:r>
                        <a:rPr lang="en-GB" sz="1000" b="1" baseline="0" dirty="0" smtClean="0"/>
                        <a:t>mutations</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Resistant strain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a variant form of bacteria with</a:t>
                      </a:r>
                      <a:r>
                        <a:rPr lang="en-GB" sz="1000" baseline="0" dirty="0" smtClean="0"/>
                        <a:t> resistance (NOT immunity) to a specific antibiotic.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MRSA</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 example of a resistant strain of bacteria. It stands for methicillin resistant </a:t>
                      </a:r>
                      <a:r>
                        <a:rPr lang="en-GB" sz="1000" i="1" dirty="0" smtClean="0"/>
                        <a:t>Staphylococcus aureus</a:t>
                      </a:r>
                      <a:r>
                        <a:rPr lang="en-GB" sz="1000" i="0" dirty="0" smtClean="0"/>
                        <a:t>.</a:t>
                      </a:r>
                      <a:r>
                        <a:rPr lang="en-GB" sz="1000" i="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Extinction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When NO individuals of a species remain </a:t>
                      </a:r>
                      <a:r>
                        <a:rPr lang="en-GB" sz="1000" baseline="0" dirty="0" smtClean="0"/>
                        <a:t>alive.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Evolutionary tree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timeline that shows how closely related different species are</a:t>
                      </a:r>
                      <a:r>
                        <a:rPr lang="en-GB" sz="1000" baseline="0" dirty="0" smtClean="0"/>
                        <a:t> to each other.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136815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Evidence for evolution </a:t>
            </a:r>
          </a:p>
          <a:p>
            <a:pPr algn="l"/>
            <a:endParaRPr lang="en-GB" sz="1000" u="sng" dirty="0" smtClean="0">
              <a:latin typeface="+mj-lt"/>
            </a:endParaRPr>
          </a:p>
          <a:p>
            <a:pPr algn="l"/>
            <a:r>
              <a:rPr lang="en-GB" sz="1000" dirty="0" smtClean="0">
                <a:latin typeface="+mj-lt"/>
              </a:rPr>
              <a:t>There is a vast haul of evidence to support Darwin’s theory of evolution by natural selection. This evidence has built up over time: for example, Darwin didn’t know about genes so found it hard to explain inheritance from parents in full. Obviously, we’ve got this knowledge now. </a:t>
            </a:r>
          </a:p>
          <a:p>
            <a:pPr algn="l"/>
            <a:endParaRPr lang="en-GB" sz="1000" dirty="0">
              <a:latin typeface="+mj-lt"/>
            </a:endParaRPr>
          </a:p>
          <a:p>
            <a:pPr algn="l"/>
            <a:r>
              <a:rPr lang="en-GB" sz="1000" dirty="0" smtClean="0">
                <a:latin typeface="+mj-lt"/>
              </a:rPr>
              <a:t>Thanks to all this evidence, Darwin’s theory for evolution is now very widely accepted. Two key bodies of evidence for you to know are: the fossil record, and the evolution of resistant bacteria. </a:t>
            </a:r>
            <a:endParaRPr lang="en-GB" sz="1000" dirty="0">
              <a:latin typeface="+mj-lt"/>
            </a:endParaRPr>
          </a:p>
        </p:txBody>
      </p:sp>
      <p:sp>
        <p:nvSpPr>
          <p:cNvPr id="38" name="Title 1"/>
          <p:cNvSpPr txBox="1">
            <a:spLocks/>
          </p:cNvSpPr>
          <p:nvPr/>
        </p:nvSpPr>
        <p:spPr>
          <a:xfrm>
            <a:off x="128464" y="2276872"/>
            <a:ext cx="5184576" cy="302433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Fossils </a:t>
            </a:r>
          </a:p>
          <a:p>
            <a:pPr algn="l"/>
            <a:endParaRPr lang="en-GB" sz="1000" u="sng" dirty="0" smtClean="0">
              <a:latin typeface="+mj-lt"/>
            </a:endParaRPr>
          </a:p>
          <a:p>
            <a:pPr algn="l"/>
            <a:r>
              <a:rPr lang="en-GB" sz="1000" dirty="0" smtClean="0">
                <a:latin typeface="+mj-lt"/>
              </a:rPr>
              <a:t>Fossils are the remains of organisms. They are always old, typically millions of years old, and are found in rocks. They can form by: </a:t>
            </a:r>
          </a:p>
          <a:p>
            <a:pPr marL="228600" indent="-228600" algn="l">
              <a:buFont typeface="+mj-lt"/>
              <a:buAutoNum type="arabicPeriod"/>
            </a:pPr>
            <a:r>
              <a:rPr lang="en-GB" sz="1000" dirty="0" smtClean="0">
                <a:latin typeface="+mj-lt"/>
              </a:rPr>
              <a:t>The organism or parts of the organism don’t</a:t>
            </a:r>
            <a:r>
              <a:rPr lang="en-GB" sz="1000" b="1" dirty="0" smtClean="0">
                <a:latin typeface="+mj-lt"/>
              </a:rPr>
              <a:t> decay</a:t>
            </a:r>
            <a:r>
              <a:rPr lang="en-GB" sz="1000" dirty="0" smtClean="0">
                <a:latin typeface="+mj-lt"/>
              </a:rPr>
              <a:t> because the conditions are not right for decay by microorganisms. For example, mammoths have been preserved in frozen mud. </a:t>
            </a:r>
          </a:p>
          <a:p>
            <a:pPr marL="228600" indent="-228600" algn="l">
              <a:buFont typeface="+mj-lt"/>
              <a:buAutoNum type="arabicPeriod"/>
            </a:pPr>
            <a:r>
              <a:rPr lang="en-GB" sz="1000" dirty="0" smtClean="0">
                <a:latin typeface="+mj-lt"/>
              </a:rPr>
              <a:t>Parts of the organism are replaced by </a:t>
            </a:r>
            <a:r>
              <a:rPr lang="en-GB" sz="1000" b="1" dirty="0" smtClean="0">
                <a:latin typeface="+mj-lt"/>
              </a:rPr>
              <a:t>minerals</a:t>
            </a:r>
            <a:r>
              <a:rPr lang="en-GB" sz="1000" dirty="0" smtClean="0">
                <a:latin typeface="+mj-lt"/>
              </a:rPr>
              <a:t> from the surrounding rocks as they decay. Most often, this results in soft tissues (e.g. muscle, skin) </a:t>
            </a:r>
            <a:r>
              <a:rPr lang="en-GB" sz="1000" i="1" dirty="0" smtClean="0">
                <a:latin typeface="+mj-lt"/>
              </a:rPr>
              <a:t>decaying</a:t>
            </a:r>
            <a:r>
              <a:rPr lang="en-GB" sz="1000" dirty="0" smtClean="0">
                <a:latin typeface="+mj-lt"/>
              </a:rPr>
              <a:t> normally, but the form of bones is preserved by the minerals in bones being swapped for minerals from the </a:t>
            </a:r>
            <a:r>
              <a:rPr lang="en-GB" sz="1000" i="1" dirty="0" smtClean="0">
                <a:latin typeface="+mj-lt"/>
              </a:rPr>
              <a:t>rocks/sediments</a:t>
            </a:r>
            <a:r>
              <a:rPr lang="en-GB" sz="1000" dirty="0" smtClean="0">
                <a:latin typeface="+mj-lt"/>
              </a:rPr>
              <a:t> that the dead organisms were buried under.</a:t>
            </a:r>
          </a:p>
          <a:p>
            <a:pPr marL="228600" indent="-228600" algn="l">
              <a:buFont typeface="+mj-lt"/>
              <a:buAutoNum type="arabicPeriod"/>
            </a:pPr>
            <a:r>
              <a:rPr lang="en-GB" sz="1000" dirty="0" smtClean="0">
                <a:latin typeface="+mj-lt"/>
              </a:rPr>
              <a:t>Preserved </a:t>
            </a:r>
            <a:r>
              <a:rPr lang="en-GB" sz="1000" b="1" dirty="0" smtClean="0">
                <a:latin typeface="+mj-lt"/>
              </a:rPr>
              <a:t>traces</a:t>
            </a:r>
            <a:r>
              <a:rPr lang="en-GB" sz="1000" dirty="0" smtClean="0">
                <a:latin typeface="+mj-lt"/>
              </a:rPr>
              <a:t> of organisms – so not their actual bodies, but traces like footprints, droppings, burrows and the traces of roots. </a:t>
            </a:r>
          </a:p>
          <a:p>
            <a:pPr algn="l"/>
            <a:endParaRPr lang="en-GB" sz="1000" dirty="0">
              <a:latin typeface="+mj-lt"/>
            </a:endParaRPr>
          </a:p>
          <a:p>
            <a:pPr algn="l"/>
            <a:r>
              <a:rPr lang="en-GB" sz="1000" dirty="0" smtClean="0">
                <a:latin typeface="+mj-lt"/>
              </a:rPr>
              <a:t>As most fossils are formed from bones, and many early forms of life had </a:t>
            </a:r>
            <a:r>
              <a:rPr lang="en-GB" sz="1000" b="1" dirty="0" smtClean="0">
                <a:latin typeface="+mj-lt"/>
              </a:rPr>
              <a:t>soft bodies</a:t>
            </a:r>
            <a:r>
              <a:rPr lang="en-GB" sz="1000" dirty="0" smtClean="0">
                <a:latin typeface="+mj-lt"/>
              </a:rPr>
              <a:t> (no bones), there are few traces of early forms of life. Any traces there were tend to have been destroyed by geological activity (movements of tectonic plates, volcanic activity and so on). This means the fossil record is </a:t>
            </a:r>
            <a:r>
              <a:rPr lang="en-GB" sz="1000" b="1" dirty="0" smtClean="0">
                <a:latin typeface="+mj-lt"/>
              </a:rPr>
              <a:t>incomplete</a:t>
            </a:r>
            <a:r>
              <a:rPr lang="en-GB" sz="1000" dirty="0" smtClean="0">
                <a:latin typeface="+mj-lt"/>
              </a:rPr>
              <a:t> and scientists cannot be totally sure about the origin of life on Earth. </a:t>
            </a:r>
          </a:p>
          <a:p>
            <a:pPr algn="l"/>
            <a:endParaRPr lang="en-GB" sz="1000" dirty="0">
              <a:latin typeface="+mj-lt"/>
            </a:endParaRPr>
          </a:p>
          <a:p>
            <a:pPr algn="l"/>
            <a:r>
              <a:rPr lang="en-GB" sz="1000" dirty="0" smtClean="0">
                <a:latin typeface="+mj-lt"/>
              </a:rPr>
              <a:t>The fossil record helps scientists fill in timelines and </a:t>
            </a:r>
            <a:r>
              <a:rPr lang="en-GB" sz="1000" b="1" dirty="0" smtClean="0">
                <a:latin typeface="+mj-lt"/>
              </a:rPr>
              <a:t>evolutionary trees</a:t>
            </a:r>
            <a:r>
              <a:rPr lang="en-GB" sz="1000" dirty="0" smtClean="0">
                <a:latin typeface="+mj-lt"/>
              </a:rPr>
              <a:t> to show how life has changed over time on Earth. Using evolutionary trees shows the closeness of relationships between different species. </a:t>
            </a:r>
            <a:endParaRPr lang="en-GB" sz="1000" dirty="0">
              <a:latin typeface="+mj-lt"/>
            </a:endParaRPr>
          </a:p>
        </p:txBody>
      </p:sp>
      <p:sp>
        <p:nvSpPr>
          <p:cNvPr id="7" name="Title 1"/>
          <p:cNvSpPr txBox="1">
            <a:spLocks/>
          </p:cNvSpPr>
          <p:nvPr/>
        </p:nvSpPr>
        <p:spPr>
          <a:xfrm>
            <a:off x="128464" y="5373216"/>
            <a:ext cx="5184576" cy="136815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Extinction </a:t>
            </a:r>
          </a:p>
          <a:p>
            <a:pPr algn="l"/>
            <a:endParaRPr lang="en-GB" sz="1000" u="sng" dirty="0" smtClean="0">
              <a:latin typeface="+mj-lt"/>
            </a:endParaRPr>
          </a:p>
          <a:p>
            <a:pPr algn="l"/>
            <a:r>
              <a:rPr lang="en-GB" sz="1000" dirty="0" smtClean="0">
                <a:latin typeface="+mj-lt"/>
              </a:rPr>
              <a:t>Extinctions of a species can happen for many reasons, and often extinction is due to more than one factor working together. Some key factors that may contribute to extinction of a species: </a:t>
            </a:r>
          </a:p>
          <a:p>
            <a:pPr marL="171450" indent="-171450" algn="l">
              <a:buFont typeface="Arial" panose="020B0604020202020204" pitchFamily="34" charset="0"/>
              <a:buChar char="•"/>
            </a:pPr>
            <a:r>
              <a:rPr lang="en-GB" sz="1000" dirty="0" smtClean="0">
                <a:latin typeface="+mj-lt"/>
              </a:rPr>
              <a:t>Development of </a:t>
            </a:r>
            <a:r>
              <a:rPr lang="en-GB" sz="1000" u="sng" dirty="0" smtClean="0">
                <a:latin typeface="+mj-lt"/>
              </a:rPr>
              <a:t>new</a:t>
            </a:r>
            <a:r>
              <a:rPr lang="en-GB" sz="1000" dirty="0" smtClean="0">
                <a:latin typeface="+mj-lt"/>
              </a:rPr>
              <a:t> species, so the old species doesn’t exist any more</a:t>
            </a:r>
          </a:p>
          <a:p>
            <a:pPr marL="171450" indent="-171450" algn="l">
              <a:buFont typeface="Arial" panose="020B0604020202020204" pitchFamily="34" charset="0"/>
              <a:buChar char="•"/>
            </a:pPr>
            <a:r>
              <a:rPr lang="en-GB" sz="1000" u="sng" dirty="0" smtClean="0">
                <a:latin typeface="+mj-lt"/>
              </a:rPr>
              <a:t>New</a:t>
            </a:r>
            <a:r>
              <a:rPr lang="en-GB" sz="1000" dirty="0" smtClean="0">
                <a:latin typeface="+mj-lt"/>
              </a:rPr>
              <a:t> diseases affecting a species, which they aren’t adapted to and can’t survive</a:t>
            </a:r>
          </a:p>
          <a:p>
            <a:pPr marL="171450" indent="-171450" algn="l">
              <a:buFont typeface="Arial" panose="020B0604020202020204" pitchFamily="34" charset="0"/>
              <a:buChar char="•"/>
            </a:pPr>
            <a:r>
              <a:rPr lang="en-GB" sz="1000" u="sng" dirty="0" smtClean="0">
                <a:latin typeface="+mj-lt"/>
              </a:rPr>
              <a:t>New</a:t>
            </a:r>
            <a:r>
              <a:rPr lang="en-GB" sz="1000" dirty="0" smtClean="0">
                <a:latin typeface="+mj-lt"/>
              </a:rPr>
              <a:t> predators, to which a species cannot adapt fast enough to survive</a:t>
            </a:r>
          </a:p>
          <a:p>
            <a:pPr marL="171450" indent="-171450" algn="l">
              <a:buFont typeface="Arial" panose="020B0604020202020204" pitchFamily="34" charset="0"/>
              <a:buChar char="•"/>
            </a:pPr>
            <a:r>
              <a:rPr lang="en-GB" sz="1000" u="sng" dirty="0" smtClean="0">
                <a:latin typeface="+mj-lt"/>
              </a:rPr>
              <a:t>Changes</a:t>
            </a:r>
            <a:r>
              <a:rPr lang="en-GB" sz="1000" dirty="0" smtClean="0">
                <a:latin typeface="+mj-lt"/>
              </a:rPr>
              <a:t> to the environment, to which the species cannot adapt by natural selection, including </a:t>
            </a:r>
            <a:r>
              <a:rPr lang="en-GB" sz="1000" u="sng" dirty="0" smtClean="0">
                <a:latin typeface="+mj-lt"/>
              </a:rPr>
              <a:t>catastrophic</a:t>
            </a:r>
            <a:r>
              <a:rPr lang="en-GB" sz="1000" dirty="0" smtClean="0">
                <a:latin typeface="+mj-lt"/>
              </a:rPr>
              <a:t> events (like the meteor strike that caused extinction of loads of species, e.g. dinosaurs)</a:t>
            </a:r>
          </a:p>
          <a:p>
            <a:pPr marL="171450" indent="-171450" algn="l">
              <a:buFont typeface="Arial" panose="020B0604020202020204" pitchFamily="34" charset="0"/>
              <a:buChar char="•"/>
            </a:pPr>
            <a:r>
              <a:rPr lang="en-GB" sz="1000" u="sng" dirty="0" smtClean="0">
                <a:latin typeface="+mj-lt"/>
              </a:rPr>
              <a:t>New</a:t>
            </a:r>
            <a:r>
              <a:rPr lang="en-GB" sz="1000" dirty="0" smtClean="0">
                <a:latin typeface="+mj-lt"/>
              </a:rPr>
              <a:t> competitors that are better adapted to the environment than the species. </a:t>
            </a:r>
          </a:p>
          <a:p>
            <a:pPr marL="171450" indent="-171450" algn="l">
              <a:buFont typeface="Arial" panose="020B0604020202020204" pitchFamily="34" charset="0"/>
              <a:buChar char="•"/>
            </a:pPr>
            <a:endParaRPr lang="en-GB" sz="1000" dirty="0" smtClean="0">
              <a:latin typeface="+mj-lt"/>
            </a:endParaRPr>
          </a:p>
          <a:p>
            <a:pPr marL="171450" indent="-171450" algn="l">
              <a:buFont typeface="Arial" panose="020B0604020202020204" pitchFamily="34" charset="0"/>
              <a:buChar char="•"/>
            </a:pPr>
            <a:endParaRPr lang="en-GB" sz="1000" dirty="0">
              <a:latin typeface="+mj-lt"/>
            </a:endParaRPr>
          </a:p>
        </p:txBody>
      </p:sp>
      <p:sp>
        <p:nvSpPr>
          <p:cNvPr id="8" name="Title 1"/>
          <p:cNvSpPr txBox="1">
            <a:spLocks/>
          </p:cNvSpPr>
          <p:nvPr/>
        </p:nvSpPr>
        <p:spPr>
          <a:xfrm>
            <a:off x="5457056" y="2996952"/>
            <a:ext cx="4320480" cy="374441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Resistant bacteria</a:t>
            </a:r>
          </a:p>
          <a:p>
            <a:pPr algn="l"/>
            <a:endParaRPr lang="en-GB" sz="1000" u="sng" dirty="0" smtClean="0">
              <a:latin typeface="+mj-lt"/>
            </a:endParaRPr>
          </a:p>
          <a:p>
            <a:pPr algn="l"/>
            <a:r>
              <a:rPr lang="en-GB" sz="1000" dirty="0" smtClean="0">
                <a:latin typeface="+mj-lt"/>
              </a:rPr>
              <a:t>The key factor that affects the </a:t>
            </a:r>
            <a:r>
              <a:rPr lang="en-GB" sz="1000" b="1" dirty="0" smtClean="0">
                <a:latin typeface="+mj-lt"/>
              </a:rPr>
              <a:t>rate</a:t>
            </a:r>
            <a:r>
              <a:rPr lang="en-GB" sz="1000" dirty="0">
                <a:latin typeface="+mj-lt"/>
              </a:rPr>
              <a:t> </a:t>
            </a:r>
            <a:r>
              <a:rPr lang="en-GB" sz="1000" dirty="0" smtClean="0">
                <a:latin typeface="+mj-lt"/>
              </a:rPr>
              <a:t>of evolution is how fast an organism reproduces. Bacteria can reproduce as fast as doubling every 20 minutes, so they can evolve rapidly. </a:t>
            </a:r>
          </a:p>
          <a:p>
            <a:pPr algn="l"/>
            <a:endParaRPr lang="en-GB" sz="1000" dirty="0">
              <a:latin typeface="+mj-lt"/>
            </a:endParaRPr>
          </a:p>
          <a:p>
            <a:pPr algn="l"/>
            <a:r>
              <a:rPr lang="en-GB" sz="1000" dirty="0" smtClean="0">
                <a:latin typeface="+mj-lt"/>
              </a:rPr>
              <a:t>Thanks to a </a:t>
            </a:r>
            <a:r>
              <a:rPr lang="en-GB" sz="1000" b="1" dirty="0" smtClean="0">
                <a:latin typeface="+mj-lt"/>
              </a:rPr>
              <a:t>mutation</a:t>
            </a:r>
            <a:r>
              <a:rPr lang="en-GB" sz="1000" dirty="0" smtClean="0">
                <a:latin typeface="+mj-lt"/>
              </a:rPr>
              <a:t>, strains of bacteria that are </a:t>
            </a:r>
            <a:r>
              <a:rPr lang="en-GB" sz="1000" b="1" dirty="0" smtClean="0">
                <a:latin typeface="+mj-lt"/>
              </a:rPr>
              <a:t>resistant</a:t>
            </a:r>
            <a:r>
              <a:rPr lang="en-GB" sz="1000" dirty="0" smtClean="0">
                <a:latin typeface="+mj-lt"/>
              </a:rPr>
              <a:t> to an antibiotic can emerge. These are NOT killed by antibiotics used to try to kill them when the bacteria has infected someone. Consequently, they </a:t>
            </a:r>
            <a:r>
              <a:rPr lang="en-GB" sz="1000" u="sng" dirty="0" smtClean="0">
                <a:latin typeface="+mj-lt"/>
              </a:rPr>
              <a:t>survive</a:t>
            </a:r>
            <a:r>
              <a:rPr lang="en-GB" sz="1000" dirty="0" smtClean="0">
                <a:latin typeface="+mj-lt"/>
              </a:rPr>
              <a:t> and </a:t>
            </a:r>
            <a:r>
              <a:rPr lang="en-GB" sz="1000" u="sng" dirty="0" smtClean="0">
                <a:latin typeface="+mj-lt"/>
              </a:rPr>
              <a:t>reproduce</a:t>
            </a:r>
            <a:r>
              <a:rPr lang="en-GB" sz="1000" dirty="0" smtClean="0">
                <a:latin typeface="+mj-lt"/>
              </a:rPr>
              <a:t>, so the size of the resistant strain population increases generation to generation, while the non-resistant strain is wiped out. Furthermore, the resistant strain is likely to spread because if it infects other people and: </a:t>
            </a:r>
          </a:p>
          <a:p>
            <a:pPr marL="171450" indent="-171450" algn="l">
              <a:buFont typeface="Arial" panose="020B0604020202020204" pitchFamily="34" charset="0"/>
              <a:buChar char="•"/>
            </a:pPr>
            <a:r>
              <a:rPr lang="en-GB" sz="1000" dirty="0" smtClean="0">
                <a:latin typeface="+mj-lt"/>
              </a:rPr>
              <a:t>They are not immune to it</a:t>
            </a:r>
          </a:p>
          <a:p>
            <a:pPr marL="171450" indent="-171450" algn="l">
              <a:buFont typeface="Arial" panose="020B0604020202020204" pitchFamily="34" charset="0"/>
              <a:buChar char="•"/>
            </a:pPr>
            <a:r>
              <a:rPr lang="en-GB" sz="1000" dirty="0" smtClean="0">
                <a:latin typeface="+mj-lt"/>
              </a:rPr>
              <a:t>And there is no effective treatment.  </a:t>
            </a:r>
          </a:p>
          <a:p>
            <a:pPr marL="171450" indent="-171450" algn="l">
              <a:buFont typeface="Arial" panose="020B0604020202020204" pitchFamily="34" charset="0"/>
              <a:buChar char="•"/>
            </a:pPr>
            <a:endParaRPr lang="en-GB" sz="1000" dirty="0">
              <a:latin typeface="+mj-lt"/>
            </a:endParaRPr>
          </a:p>
          <a:p>
            <a:pPr algn="l"/>
            <a:r>
              <a:rPr lang="en-GB" sz="1000" dirty="0" smtClean="0">
                <a:latin typeface="+mj-lt"/>
              </a:rPr>
              <a:t>Society benefits if we </a:t>
            </a:r>
            <a:r>
              <a:rPr lang="en-GB" sz="1000" u="sng" dirty="0" smtClean="0">
                <a:latin typeface="+mj-lt"/>
              </a:rPr>
              <a:t>reduce</a:t>
            </a:r>
            <a:r>
              <a:rPr lang="en-GB" sz="1000" dirty="0" smtClean="0">
                <a:latin typeface="+mj-lt"/>
              </a:rPr>
              <a:t> the rate of development of antibiotic resistant strains of bacteria. Some methods to help save the day: </a:t>
            </a:r>
          </a:p>
          <a:p>
            <a:pPr marL="171450" indent="-171450" algn="l">
              <a:buFont typeface="Arial" panose="020B0604020202020204" pitchFamily="34" charset="0"/>
              <a:buChar char="•"/>
            </a:pPr>
            <a:r>
              <a:rPr lang="en-GB" sz="1000" dirty="0" smtClean="0">
                <a:latin typeface="+mj-lt"/>
              </a:rPr>
              <a:t>Antibiotics should not be </a:t>
            </a:r>
            <a:r>
              <a:rPr lang="en-GB" sz="1000" b="1" dirty="0" smtClean="0">
                <a:latin typeface="+mj-lt"/>
              </a:rPr>
              <a:t>prescribed</a:t>
            </a:r>
            <a:r>
              <a:rPr lang="en-GB" sz="1000" dirty="0" smtClean="0">
                <a:latin typeface="+mj-lt"/>
              </a:rPr>
              <a:t> by doctors where they are not needed (especially for viral infections, since antibiotics don’t work on viruses).</a:t>
            </a:r>
          </a:p>
          <a:p>
            <a:pPr marL="171450" indent="-171450" algn="l">
              <a:buFont typeface="Arial" panose="020B0604020202020204" pitchFamily="34" charset="0"/>
              <a:buChar char="•"/>
            </a:pPr>
            <a:r>
              <a:rPr lang="en-GB" sz="1000" dirty="0" smtClean="0">
                <a:latin typeface="+mj-lt"/>
              </a:rPr>
              <a:t>Patients need to </a:t>
            </a:r>
            <a:r>
              <a:rPr lang="en-GB" sz="1000" b="1" dirty="0" smtClean="0">
                <a:latin typeface="+mj-lt"/>
              </a:rPr>
              <a:t>finish the full course </a:t>
            </a:r>
            <a:r>
              <a:rPr lang="en-GB" sz="1000" dirty="0" smtClean="0">
                <a:latin typeface="+mj-lt"/>
              </a:rPr>
              <a:t>of antibiotics they get prescribed, reducing the chance of any surviving and mutating to form resistant strains.</a:t>
            </a:r>
          </a:p>
          <a:p>
            <a:pPr marL="171450" indent="-171450" algn="l">
              <a:buFont typeface="Arial" panose="020B0604020202020204" pitchFamily="34" charset="0"/>
              <a:buChar char="•"/>
            </a:pPr>
            <a:r>
              <a:rPr lang="en-GB" sz="1000" b="1" dirty="0" smtClean="0">
                <a:latin typeface="+mj-lt"/>
              </a:rPr>
              <a:t>Restrict</a:t>
            </a:r>
            <a:r>
              <a:rPr lang="en-GB" sz="1000" dirty="0" smtClean="0">
                <a:latin typeface="+mj-lt"/>
              </a:rPr>
              <a:t> the use of antibiotics in </a:t>
            </a:r>
            <a:r>
              <a:rPr lang="en-GB" sz="1000" b="1" dirty="0" smtClean="0">
                <a:latin typeface="+mj-lt"/>
              </a:rPr>
              <a:t>agriculture</a:t>
            </a:r>
            <a:r>
              <a:rPr lang="en-GB" sz="1000" dirty="0" smtClean="0">
                <a:latin typeface="+mj-lt"/>
              </a:rPr>
              <a:t>, as at present many animals receive antibiotics all the time to prevent infections and encourage growth. </a:t>
            </a:r>
          </a:p>
          <a:p>
            <a:pPr algn="l"/>
            <a:endParaRPr lang="en-GB" sz="1000" dirty="0">
              <a:latin typeface="+mj-lt"/>
            </a:endParaRPr>
          </a:p>
          <a:p>
            <a:pPr algn="l"/>
            <a:r>
              <a:rPr lang="en-GB" sz="1000" dirty="0" smtClean="0">
                <a:latin typeface="+mj-lt"/>
              </a:rPr>
              <a:t>We also badly need new antibiotics. However, it is slow and expensive to develop new antibiotic drugs, and at the moment we are not keeping up with the emergence of resistant strains of bacteria. </a:t>
            </a:r>
            <a:endParaRPr lang="en-GB" sz="1000" dirty="0">
              <a:latin typeface="+mj-lt"/>
            </a:endParaRPr>
          </a:p>
        </p:txBody>
      </p:sp>
    </p:spTree>
    <p:extLst>
      <p:ext uri="{BB962C8B-B14F-4D97-AF65-F5344CB8AC3E}">
        <p14:creationId xmlns:p14="http://schemas.microsoft.com/office/powerpoint/2010/main" val="3823511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16: How and Why do Organisms Reproduce?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33302160"/>
              </p:ext>
            </p:extLst>
          </p:nvPr>
        </p:nvGraphicFramePr>
        <p:xfrm>
          <a:off x="5457056" y="116632"/>
          <a:ext cx="4310112" cy="351891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Selective breeding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Also known as </a:t>
                      </a:r>
                      <a:r>
                        <a:rPr lang="en-GB" sz="1000" b="1" dirty="0" smtClean="0"/>
                        <a:t>artificial selection</a:t>
                      </a:r>
                      <a:r>
                        <a:rPr lang="en-GB" sz="1000" b="0" dirty="0" smtClean="0"/>
                        <a:t>.</a:t>
                      </a:r>
                      <a:r>
                        <a:rPr lang="en-GB" sz="1000" b="0" baseline="0" dirty="0" smtClean="0"/>
                        <a:t> A technique of improving domesticated animals and plants for humans benefit, by breeding for particular genetic characteristics.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Domesticated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Animals/plants used in agriculture (or for pets!) are</a:t>
                      </a:r>
                      <a:r>
                        <a:rPr lang="en-GB" sz="1000" baseline="0" dirty="0" smtClean="0"/>
                        <a:t> called domesticated species.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Inbreeding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result of selective breeding can be inbreeding, where limited genetic variation can make organisms</a:t>
                      </a:r>
                      <a:r>
                        <a:rPr lang="en-GB" sz="1000" baseline="0" dirty="0" smtClean="0"/>
                        <a:t> more prone to disease or inherited defects.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Genetic engineering</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Modifying the genome of an organism by introducing a</a:t>
                      </a:r>
                      <a:r>
                        <a:rPr lang="en-GB" sz="1000" baseline="0" dirty="0" smtClean="0"/>
                        <a:t> gene from another organism, giving a desired characteristic.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Genetically modified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GM for short. Describes</a:t>
                      </a:r>
                      <a:r>
                        <a:rPr lang="en-GB" sz="1000" baseline="0" dirty="0" smtClean="0"/>
                        <a:t> organisms (especially crops) that have had their genome modified by genetic engineering.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Yield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amount of useful product you get from a plant or animal used in agriculture (e.g. mass of fruit).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Vector (HT)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In the context</a:t>
                      </a:r>
                      <a:r>
                        <a:rPr lang="en-GB" sz="1000" baseline="0" dirty="0" smtClean="0"/>
                        <a:t> of genetic engineering, a vector is a piece of genetic material used to transfer a gene. It is usually a bacterial plasmid or virus.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259228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Selective breeding</a:t>
            </a:r>
          </a:p>
          <a:p>
            <a:pPr algn="l"/>
            <a:endParaRPr lang="en-GB" sz="1000" u="sng" dirty="0" smtClean="0">
              <a:latin typeface="+mj-lt"/>
            </a:endParaRPr>
          </a:p>
          <a:p>
            <a:pPr algn="l"/>
            <a:r>
              <a:rPr lang="en-GB" sz="1000" dirty="0" smtClean="0">
                <a:latin typeface="+mj-lt"/>
              </a:rPr>
              <a:t>In selective breeding, domesticated animals or plants are bred for particular </a:t>
            </a:r>
            <a:r>
              <a:rPr lang="en-GB" sz="1000" b="1" dirty="0" smtClean="0">
                <a:latin typeface="+mj-lt"/>
              </a:rPr>
              <a:t>genetic</a:t>
            </a:r>
            <a:r>
              <a:rPr lang="en-GB" sz="1000" dirty="0" smtClean="0">
                <a:latin typeface="+mj-lt"/>
              </a:rPr>
              <a:t> characteristics. This is not a new thing: humans have been choosing which animals/plants to breed together ever since agriculture was invented many thousands of years ago. The organisms with desired characteristics are chosen and deliberately bred together – if all goes well, the offspring have inherited the desired characteristics. The offspring with those characteristics are then bred together, and so on for many generations until all the offspring have the desired characteristic. Some examples of characteristics that selective breeding is used to obtain: </a:t>
            </a:r>
          </a:p>
          <a:p>
            <a:pPr marL="171450" indent="-171450" algn="l">
              <a:buFont typeface="Arial" panose="020B0604020202020204" pitchFamily="34" charset="0"/>
              <a:buChar char="•"/>
            </a:pPr>
            <a:r>
              <a:rPr lang="en-GB" sz="1000" dirty="0" smtClean="0">
                <a:latin typeface="+mj-lt"/>
              </a:rPr>
              <a:t>Disease resistance in food crops</a:t>
            </a:r>
          </a:p>
          <a:p>
            <a:pPr marL="171450" indent="-171450" algn="l">
              <a:buFont typeface="Arial" panose="020B0604020202020204" pitchFamily="34" charset="0"/>
              <a:buChar char="•"/>
            </a:pPr>
            <a:r>
              <a:rPr lang="en-GB" sz="1000" dirty="0" smtClean="0">
                <a:latin typeface="+mj-lt"/>
              </a:rPr>
              <a:t>Animals which produce more e.g. milk or meat</a:t>
            </a:r>
          </a:p>
          <a:p>
            <a:pPr marL="171450" indent="-171450" algn="l">
              <a:buFont typeface="Arial" panose="020B0604020202020204" pitchFamily="34" charset="0"/>
              <a:buChar char="•"/>
            </a:pPr>
            <a:r>
              <a:rPr lang="en-GB" sz="1000" dirty="0" smtClean="0">
                <a:latin typeface="+mj-lt"/>
              </a:rPr>
              <a:t>Domestic (pet) dogs with gentle natures, high intelligence and so on</a:t>
            </a:r>
          </a:p>
          <a:p>
            <a:pPr marL="171450" indent="-171450" algn="l">
              <a:buFont typeface="Arial" panose="020B0604020202020204" pitchFamily="34" charset="0"/>
              <a:buChar char="•"/>
            </a:pPr>
            <a:r>
              <a:rPr lang="en-GB" sz="1000" dirty="0" smtClean="0">
                <a:latin typeface="+mj-lt"/>
              </a:rPr>
              <a:t>Large or unusual flowers. </a:t>
            </a:r>
          </a:p>
          <a:p>
            <a:pPr algn="l"/>
            <a:endParaRPr lang="en-GB" sz="1000" dirty="0">
              <a:latin typeface="+mj-lt"/>
            </a:endParaRPr>
          </a:p>
          <a:p>
            <a:pPr algn="l"/>
            <a:r>
              <a:rPr lang="en-GB" sz="1000" dirty="0" smtClean="0">
                <a:latin typeface="+mj-lt"/>
              </a:rPr>
              <a:t>So, selective breeding is very useful. However, because of the deliberate selection of organisms with certain genetic characteristics for breeding, </a:t>
            </a:r>
            <a:r>
              <a:rPr lang="en-GB" sz="1000" b="1" dirty="0" smtClean="0">
                <a:latin typeface="+mj-lt"/>
              </a:rPr>
              <a:t>inbreeding</a:t>
            </a:r>
            <a:r>
              <a:rPr lang="en-GB" sz="1000" dirty="0" smtClean="0">
                <a:latin typeface="+mj-lt"/>
              </a:rPr>
              <a:t> can result from its use. </a:t>
            </a:r>
            <a:endParaRPr lang="en-GB" sz="1000" dirty="0">
              <a:latin typeface="+mj-lt"/>
            </a:endParaRPr>
          </a:p>
        </p:txBody>
      </p:sp>
      <p:sp>
        <p:nvSpPr>
          <p:cNvPr id="38" name="Title 1"/>
          <p:cNvSpPr txBox="1">
            <a:spLocks/>
          </p:cNvSpPr>
          <p:nvPr/>
        </p:nvSpPr>
        <p:spPr>
          <a:xfrm>
            <a:off x="128464" y="3573016"/>
            <a:ext cx="5184576" cy="302433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Genetic engineering</a:t>
            </a:r>
          </a:p>
          <a:p>
            <a:pPr algn="l"/>
            <a:endParaRPr lang="en-GB" sz="1000" u="sng" dirty="0" smtClean="0">
              <a:latin typeface="+mj-lt"/>
            </a:endParaRPr>
          </a:p>
          <a:p>
            <a:pPr algn="l"/>
            <a:r>
              <a:rPr lang="en-GB" sz="1000" dirty="0" smtClean="0">
                <a:latin typeface="+mj-lt"/>
              </a:rPr>
              <a:t>Genetic engineering is common and extremely useful. Recall that one gene codes for one protein, which in turn leads to specific characteristic. If an organism has the gene for a characteristic you want, you can transfer that gene into the genome of a different organism altogether. This has allowed, for example, the genetic engineering of plant crops to make them resistant to disease or to produce bigger, better fruit. Another key example is the genetic engineering of bacteria so they produce human insulin for treatment of type 1 diabetes. </a:t>
            </a:r>
          </a:p>
          <a:p>
            <a:pPr algn="l"/>
            <a:endParaRPr lang="en-GB" sz="1000" dirty="0">
              <a:latin typeface="+mj-lt"/>
            </a:endParaRPr>
          </a:p>
          <a:p>
            <a:pPr algn="l"/>
            <a:r>
              <a:rPr lang="en-GB" sz="1000" dirty="0" smtClean="0">
                <a:latin typeface="+mj-lt"/>
              </a:rPr>
              <a:t>How genetic engineering works: </a:t>
            </a:r>
          </a:p>
          <a:p>
            <a:pPr algn="l"/>
            <a:r>
              <a:rPr lang="en-GB" sz="1000" dirty="0" smtClean="0">
                <a:latin typeface="+mj-lt"/>
              </a:rPr>
              <a:t>Genes from an organism with a desired characteristic are ‘cut out’ of their genome and transferred to the cells of other organisms, in such as way that the second organism uses the gene from the first one. The resulting organism is called a </a:t>
            </a:r>
            <a:r>
              <a:rPr lang="en-GB" sz="1000" b="1" dirty="0" smtClean="0">
                <a:latin typeface="+mj-lt"/>
              </a:rPr>
              <a:t>genetically modified</a:t>
            </a:r>
            <a:r>
              <a:rPr lang="en-GB" sz="1000" dirty="0" smtClean="0">
                <a:latin typeface="+mj-lt"/>
              </a:rPr>
              <a:t> organism. </a:t>
            </a:r>
          </a:p>
          <a:p>
            <a:pPr algn="l"/>
            <a:endParaRPr lang="en-GB" sz="1000" dirty="0">
              <a:latin typeface="+mj-lt"/>
            </a:endParaRPr>
          </a:p>
          <a:p>
            <a:pPr algn="l"/>
            <a:r>
              <a:rPr lang="en-GB" sz="1000" dirty="0" smtClean="0">
                <a:latin typeface="+mj-lt"/>
              </a:rPr>
              <a:t>Good examples of GM crops include those that are now resistant to attack by insects, or are not affected by the herbicides that farmers use to kill weeds (obviously, it would be bad news to use a herbicide that kills your weeds but also your crops). GM crops are also often produced to have higher </a:t>
            </a:r>
            <a:r>
              <a:rPr lang="en-GB" sz="1000" b="1" dirty="0" smtClean="0">
                <a:latin typeface="+mj-lt"/>
              </a:rPr>
              <a:t>yields</a:t>
            </a:r>
            <a:r>
              <a:rPr lang="en-GB" sz="1000" dirty="0" smtClean="0">
                <a:latin typeface="+mj-lt"/>
              </a:rPr>
              <a:t>. </a:t>
            </a:r>
          </a:p>
        </p:txBody>
      </p:sp>
      <p:sp>
        <p:nvSpPr>
          <p:cNvPr id="9" name="Title 1"/>
          <p:cNvSpPr txBox="1">
            <a:spLocks/>
          </p:cNvSpPr>
          <p:nvPr/>
        </p:nvSpPr>
        <p:spPr>
          <a:xfrm>
            <a:off x="5457056" y="5053874"/>
            <a:ext cx="4320480" cy="161548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HT: Genetic engineering – the steps</a:t>
            </a:r>
          </a:p>
          <a:p>
            <a:pPr algn="l"/>
            <a:endParaRPr lang="en-GB" sz="1000" u="sng" dirty="0" smtClean="0">
              <a:latin typeface="+mj-lt"/>
            </a:endParaRPr>
          </a:p>
          <a:p>
            <a:pPr algn="l"/>
            <a:r>
              <a:rPr lang="en-GB" sz="1000" dirty="0" smtClean="0">
                <a:latin typeface="+mj-lt"/>
              </a:rPr>
              <a:t>The summary is given left. The steps in more detail: </a:t>
            </a:r>
          </a:p>
          <a:p>
            <a:pPr marL="228600" indent="-228600" algn="l">
              <a:buFont typeface="+mj-lt"/>
              <a:buAutoNum type="arabicPeriod"/>
            </a:pPr>
            <a:r>
              <a:rPr lang="en-GB" sz="1000" b="1" dirty="0" smtClean="0">
                <a:latin typeface="+mj-lt"/>
              </a:rPr>
              <a:t>Enzymes</a:t>
            </a:r>
            <a:r>
              <a:rPr lang="en-GB" sz="1000" dirty="0" smtClean="0">
                <a:latin typeface="+mj-lt"/>
              </a:rPr>
              <a:t> are used to cut out, or </a:t>
            </a:r>
            <a:r>
              <a:rPr lang="en-GB" sz="1000" i="1" u="sng" dirty="0" smtClean="0">
                <a:latin typeface="+mj-lt"/>
              </a:rPr>
              <a:t>isolate</a:t>
            </a:r>
            <a:r>
              <a:rPr lang="en-GB" sz="1000" i="1" dirty="0" smtClean="0">
                <a:latin typeface="+mj-lt"/>
              </a:rPr>
              <a:t>,</a:t>
            </a:r>
            <a:r>
              <a:rPr lang="en-GB" sz="1000" dirty="0" smtClean="0">
                <a:latin typeface="+mj-lt"/>
              </a:rPr>
              <a:t> the required gene. </a:t>
            </a:r>
          </a:p>
          <a:p>
            <a:pPr marL="228600" indent="-228600" algn="l">
              <a:buFont typeface="+mj-lt"/>
              <a:buAutoNum type="arabicPeriod"/>
            </a:pPr>
            <a:r>
              <a:rPr lang="en-GB" sz="1000" dirty="0" smtClean="0">
                <a:latin typeface="+mj-lt"/>
              </a:rPr>
              <a:t>This gene is placed in a </a:t>
            </a:r>
            <a:r>
              <a:rPr lang="en-GB" sz="1000" b="1" dirty="0" smtClean="0">
                <a:latin typeface="+mj-lt"/>
              </a:rPr>
              <a:t>vector</a:t>
            </a:r>
            <a:r>
              <a:rPr lang="en-GB" sz="1000" dirty="0" smtClean="0">
                <a:latin typeface="+mj-lt"/>
              </a:rPr>
              <a:t>, so it can be </a:t>
            </a:r>
            <a:r>
              <a:rPr lang="en-GB" sz="1000" i="1" dirty="0" smtClean="0">
                <a:latin typeface="+mj-lt"/>
              </a:rPr>
              <a:t>transferred</a:t>
            </a:r>
            <a:r>
              <a:rPr lang="en-GB" sz="1000" dirty="0" smtClean="0">
                <a:latin typeface="+mj-lt"/>
              </a:rPr>
              <a:t> to the organism you intend to genetically modify. </a:t>
            </a:r>
          </a:p>
          <a:p>
            <a:pPr marL="228600" indent="-228600" algn="l">
              <a:buFont typeface="+mj-lt"/>
              <a:buAutoNum type="arabicPeriod"/>
            </a:pPr>
            <a:r>
              <a:rPr lang="en-GB" sz="1000" dirty="0" smtClean="0">
                <a:latin typeface="+mj-lt"/>
              </a:rPr>
              <a:t>The vector is used to insert the gene into cells of the second organism (e.g. the food crop). This has to be done at an early stage of development (i.e. as a tiny </a:t>
            </a:r>
            <a:r>
              <a:rPr lang="en-GB" sz="1000" i="1" dirty="0" smtClean="0">
                <a:latin typeface="+mj-lt"/>
              </a:rPr>
              <a:t>embryo</a:t>
            </a:r>
            <a:r>
              <a:rPr lang="en-GB" sz="1000" dirty="0" smtClean="0">
                <a:latin typeface="+mj-lt"/>
              </a:rPr>
              <a:t>) so the organism develops with the desired characteristic. </a:t>
            </a:r>
          </a:p>
          <a:p>
            <a:pPr algn="l"/>
            <a:endParaRPr lang="en-GB" sz="1000" dirty="0">
              <a:latin typeface="+mj-lt"/>
            </a:endParaRPr>
          </a:p>
          <a:p>
            <a:pPr algn="l"/>
            <a:r>
              <a:rPr lang="en-GB" sz="1000" dirty="0" smtClean="0">
                <a:latin typeface="+mj-lt"/>
              </a:rPr>
              <a:t>[It wouldn’t be much help to add the gene to an adult, since you’d have to add it to every cell to give them the desired characteristic.]</a:t>
            </a:r>
            <a:endParaRPr lang="en-GB" sz="1000" dirty="0">
              <a:latin typeface="+mj-lt"/>
            </a:endParaRPr>
          </a:p>
        </p:txBody>
      </p:sp>
      <p:sp>
        <p:nvSpPr>
          <p:cNvPr id="10" name="Title 1"/>
          <p:cNvSpPr txBox="1">
            <a:spLocks/>
          </p:cNvSpPr>
          <p:nvPr/>
        </p:nvSpPr>
        <p:spPr>
          <a:xfrm>
            <a:off x="5454686" y="3717032"/>
            <a:ext cx="4320480" cy="122413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Genetic engineering – the controversy</a:t>
            </a:r>
          </a:p>
          <a:p>
            <a:pPr algn="l"/>
            <a:endParaRPr lang="en-GB" sz="1000" u="sng" dirty="0" smtClean="0">
              <a:latin typeface="+mj-lt"/>
            </a:endParaRPr>
          </a:p>
          <a:p>
            <a:pPr algn="l"/>
            <a:r>
              <a:rPr lang="en-GB" sz="1000" dirty="0" smtClean="0">
                <a:latin typeface="+mj-lt"/>
              </a:rPr>
              <a:t>There are some concerns about GM crops. The most important include concerns about how the GM crops may effect wild flowers and insects. There is not thought to be any risk to human health eating them, but some people call for more research on this. </a:t>
            </a:r>
          </a:p>
          <a:p>
            <a:pPr algn="l"/>
            <a:r>
              <a:rPr lang="en-GB" sz="1000" dirty="0" smtClean="0">
                <a:latin typeface="+mj-lt"/>
              </a:rPr>
              <a:t>Research is going on into how genetic modification might be used to overcome inherited disorders in humans. </a:t>
            </a:r>
            <a:endParaRPr lang="en-GB" sz="1000" dirty="0">
              <a:latin typeface="+mj-lt"/>
            </a:endParaRPr>
          </a:p>
        </p:txBody>
      </p:sp>
    </p:spTree>
    <p:extLst>
      <p:ext uri="{BB962C8B-B14F-4D97-AF65-F5344CB8AC3E}">
        <p14:creationId xmlns:p14="http://schemas.microsoft.com/office/powerpoint/2010/main" val="2622811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17: Electricity</a:t>
            </a:r>
            <a:endParaRPr lang="en-GB" sz="1600" u="sng" dirty="0">
              <a:latin typeface="Berlin Sans FB Demi" panose="020E0802020502020306" pitchFamily="34"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1771514"/>
                  </p:ext>
                </p:extLst>
              </p:nvPr>
            </p:nvGraphicFramePr>
            <p:xfrm>
              <a:off x="5457056" y="116632"/>
              <a:ext cx="4310112" cy="2025392"/>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Electric charge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Just a positive</a:t>
                          </a:r>
                          <a:r>
                            <a:rPr lang="en-GB" sz="1000" b="0" baseline="0" dirty="0" smtClean="0"/>
                            <a:t> or negative charge! In most electrical circuits, the electric charges that are flowing are </a:t>
                          </a:r>
                          <a:r>
                            <a:rPr lang="en-GB" sz="1000" b="1" baseline="0" dirty="0" smtClean="0"/>
                            <a:t>electrons</a:t>
                          </a:r>
                          <a:r>
                            <a:rPr lang="en-GB" sz="1000" b="0" baseline="0" dirty="0" smtClean="0"/>
                            <a:t> – which are of course negatively charged. Symbol: </a:t>
                          </a:r>
                          <a:r>
                            <a:rPr lang="en-GB" sz="1000" b="0" i="1" baseline="0" dirty="0" smtClean="0"/>
                            <a:t>Q</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Current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rate of flow of electric charge (i.e. speed). Calculated by dividing the size of the charge by the time. Symbol: </a:t>
                          </a:r>
                          <a14:m>
                            <m:oMath xmlns:m="http://schemas.openxmlformats.org/officeDocument/2006/math">
                              <m:r>
                                <a:rPr lang="en-GB" sz="1000" b="0" i="1" baseline="0" smtClean="0">
                                  <a:latin typeface="Cambria Math"/>
                                </a:rPr>
                                <m:t>𝐼</m:t>
                              </m:r>
                            </m:oMath>
                          </a14:m>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Potential difference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Also</a:t>
                          </a:r>
                          <a:r>
                            <a:rPr lang="en-GB" sz="1000" i="0" baseline="0" dirty="0" smtClean="0"/>
                            <a:t> known as voltage, or </a:t>
                          </a:r>
                          <a:r>
                            <a:rPr lang="en-GB" sz="1000" i="0" baseline="0" dirty="0" err="1" smtClean="0"/>
                            <a:t>p.d</a:t>
                          </a:r>
                          <a:r>
                            <a:rPr lang="en-GB" sz="1000" i="0" baseline="0" dirty="0" smtClean="0"/>
                            <a:t>.. The potential difference is a measure of how much work is done per coulomb of charge.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Resistance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Resistance</a:t>
                          </a:r>
                          <a:r>
                            <a:rPr lang="en-GB" sz="1000" baseline="0" dirty="0" smtClean="0"/>
                            <a:t> determines the size of the current for a particular potential difference.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169580350"/>
                  </p:ext>
                </p:extLst>
              </p:nvPr>
            </p:nvGraphicFramePr>
            <p:xfrm>
              <a:off x="5457056" y="116632"/>
              <a:ext cx="4310112" cy="2025392"/>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r>
                            <a:rPr lang="en-GB" sz="1000" dirty="0" smtClean="0"/>
                            <a:t>Electric charge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Just a positive</a:t>
                          </a:r>
                          <a:r>
                            <a:rPr lang="en-GB" sz="1000" b="0" baseline="0" dirty="0" smtClean="0"/>
                            <a:t> or negative charge! In most electrical circuits, the electric charges that are flowing are </a:t>
                          </a:r>
                          <a:r>
                            <a:rPr lang="en-GB" sz="1000" b="1" baseline="0" dirty="0" smtClean="0"/>
                            <a:t>electrons</a:t>
                          </a:r>
                          <a:r>
                            <a:rPr lang="en-GB" sz="1000" b="0" baseline="0" dirty="0" smtClean="0"/>
                            <a:t> – which are of course negatively charged. Symbol: </a:t>
                          </a:r>
                          <a:r>
                            <a:rPr lang="en-GB" sz="1000" b="0" i="1" baseline="0" dirty="0" smtClean="0"/>
                            <a:t>Q</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GB" sz="1000" dirty="0" smtClean="0"/>
                            <a:t>Current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7848" t="-210769" r="-181" b="-209231"/>
                          </a:stretch>
                        </a:blipFill>
                      </a:tcPr>
                    </a:tc>
                  </a:tr>
                  <a:tr h="396240">
                    <a:tc>
                      <a:txBody>
                        <a:bodyPr/>
                        <a:lstStyle/>
                        <a:p>
                          <a:r>
                            <a:rPr lang="en-GB" sz="1000" dirty="0" smtClean="0"/>
                            <a:t>Potential difference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Also</a:t>
                          </a:r>
                          <a:r>
                            <a:rPr lang="en-GB" sz="1000" i="0" baseline="0" dirty="0" smtClean="0"/>
                            <a:t> known as </a:t>
                          </a:r>
                          <a:r>
                            <a:rPr lang="en-GB" sz="1000" i="0" baseline="0" dirty="0" smtClean="0"/>
                            <a:t>voltage, or </a:t>
                          </a:r>
                          <a:r>
                            <a:rPr lang="en-GB" sz="1000" i="0" baseline="0" dirty="0" err="1" smtClean="0"/>
                            <a:t>p.d</a:t>
                          </a:r>
                          <a:r>
                            <a:rPr lang="en-GB" sz="1000" i="0" baseline="0" dirty="0" smtClean="0"/>
                            <a:t>.. </a:t>
                          </a:r>
                          <a:r>
                            <a:rPr lang="en-GB" sz="1000" i="0" baseline="0" dirty="0" smtClean="0"/>
                            <a:t>The potential difference is a measure of how much work is done per coulomb of charge.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GB" sz="1000" dirty="0" smtClean="0"/>
                            <a:t>Resistance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Resistance</a:t>
                          </a:r>
                          <a:r>
                            <a:rPr lang="en-GB" sz="1000" baseline="0" dirty="0" smtClean="0"/>
                            <a:t> determines the size of the current for a particular potential difference.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mc:AlternateContent xmlns:mc="http://schemas.openxmlformats.org/markup-compatibility/2006" xmlns:a14="http://schemas.microsoft.com/office/drawing/2010/main">
        <mc:Choice Requires="a14">
          <p:sp>
            <p:nvSpPr>
              <p:cNvPr id="6" name="Title 1"/>
              <p:cNvSpPr txBox="1">
                <a:spLocks/>
              </p:cNvSpPr>
              <p:nvPr/>
            </p:nvSpPr>
            <p:spPr>
              <a:xfrm>
                <a:off x="128464" y="836711"/>
                <a:ext cx="5193795" cy="30243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Electric charge and current</a:t>
                </a:r>
              </a:p>
              <a:p>
                <a:pPr algn="l"/>
                <a:endParaRPr lang="en-GB" sz="1000" u="sng" dirty="0" smtClean="0">
                  <a:latin typeface="+mj-lt"/>
                </a:endParaRPr>
              </a:p>
              <a:p>
                <a:pPr algn="l"/>
                <a:r>
                  <a:rPr lang="en-GB" sz="1000" dirty="0" smtClean="0">
                    <a:latin typeface="+mj-lt"/>
                  </a:rPr>
                  <a:t>Every atom contains particles with an electric charge: protons and electrons. By getting electric charges to </a:t>
                </a:r>
                <a:r>
                  <a:rPr lang="en-GB" sz="1000" b="1" dirty="0" smtClean="0">
                    <a:latin typeface="+mj-lt"/>
                  </a:rPr>
                  <a:t>flow</a:t>
                </a:r>
                <a:r>
                  <a:rPr lang="en-GB" sz="1000" dirty="0" smtClean="0">
                    <a:latin typeface="+mj-lt"/>
                  </a:rPr>
                  <a:t>, we can get them to do work (i.e. transfer energy) in all sorts of useful ways. For that is what happens in any electric circuit you can think of: </a:t>
                </a:r>
                <a:r>
                  <a:rPr lang="en-GB" sz="1000" i="1" dirty="0" smtClean="0">
                    <a:latin typeface="+mj-lt"/>
                  </a:rPr>
                  <a:t>flowing charges transfer energy</a:t>
                </a:r>
                <a:r>
                  <a:rPr lang="en-GB" sz="1000" dirty="0" smtClean="0">
                    <a:latin typeface="+mj-lt"/>
                  </a:rPr>
                  <a:t>. </a:t>
                </a:r>
              </a:p>
              <a:p>
                <a:pPr algn="l"/>
                <a:endParaRPr lang="en-GB" sz="1000" dirty="0">
                  <a:latin typeface="+mj-lt"/>
                </a:endParaRPr>
              </a:p>
              <a:p>
                <a:pPr algn="l"/>
                <a:r>
                  <a:rPr lang="en-GB" sz="1000" dirty="0" smtClean="0">
                    <a:latin typeface="+mj-lt"/>
                  </a:rPr>
                  <a:t>If we want to get electric charges to flow, we must make a </a:t>
                </a:r>
                <a:r>
                  <a:rPr lang="en-GB" sz="1000" b="1" dirty="0" smtClean="0">
                    <a:latin typeface="+mj-lt"/>
                  </a:rPr>
                  <a:t>closed</a:t>
                </a:r>
                <a:r>
                  <a:rPr lang="en-GB" sz="1000" dirty="0" smtClean="0">
                    <a:latin typeface="+mj-lt"/>
                  </a:rPr>
                  <a:t>, or complete circuit – a loop of conducting materials, like metal wires. Then, we must provide a source of </a:t>
                </a:r>
                <a:r>
                  <a:rPr lang="en-GB" sz="1000" b="1" dirty="0" smtClean="0">
                    <a:latin typeface="+mj-lt"/>
                  </a:rPr>
                  <a:t>potential difference</a:t>
                </a:r>
                <a:r>
                  <a:rPr lang="en-GB" sz="1000" dirty="0" smtClean="0">
                    <a:latin typeface="+mj-lt"/>
                  </a:rPr>
                  <a:t>. The source of potential difference could be a cell, battery or the mains. What these sources do is to create a </a:t>
                </a:r>
                <a:r>
                  <a:rPr lang="en-GB" sz="1000" i="1" dirty="0" smtClean="0">
                    <a:latin typeface="+mj-lt"/>
                  </a:rPr>
                  <a:t>difference</a:t>
                </a:r>
                <a:r>
                  <a:rPr lang="en-GB" sz="1000" dirty="0" smtClean="0">
                    <a:latin typeface="+mj-lt"/>
                  </a:rPr>
                  <a:t> in electrical </a:t>
                </a:r>
                <a:r>
                  <a:rPr lang="en-GB" sz="1000" i="1" dirty="0" smtClean="0">
                    <a:latin typeface="+mj-lt"/>
                  </a:rPr>
                  <a:t>potential</a:t>
                </a:r>
                <a:r>
                  <a:rPr lang="en-GB" sz="1000" dirty="0" smtClean="0">
                    <a:latin typeface="+mj-lt"/>
                  </a:rPr>
                  <a:t> energy – hence the name. This provides the force to make the </a:t>
                </a:r>
                <a:r>
                  <a:rPr lang="en-GB" sz="1000" b="1" dirty="0" smtClean="0">
                    <a:latin typeface="+mj-lt"/>
                  </a:rPr>
                  <a:t>electric charges </a:t>
                </a:r>
                <a:r>
                  <a:rPr lang="en-GB" sz="1000" dirty="0" smtClean="0">
                    <a:latin typeface="+mj-lt"/>
                  </a:rPr>
                  <a:t>in the conductors </a:t>
                </a:r>
                <a:r>
                  <a:rPr lang="en-GB" sz="1000" b="1" dirty="0" smtClean="0">
                    <a:latin typeface="+mj-lt"/>
                  </a:rPr>
                  <a:t>flow</a:t>
                </a:r>
                <a:r>
                  <a:rPr lang="en-GB" sz="1000" dirty="0" smtClean="0">
                    <a:latin typeface="+mj-lt"/>
                  </a:rPr>
                  <a:t>. When electric charges, like electrons, are flowing, we call it an </a:t>
                </a:r>
                <a:r>
                  <a:rPr lang="en-GB" sz="1000" b="1" dirty="0" smtClean="0">
                    <a:latin typeface="+mj-lt"/>
                  </a:rPr>
                  <a:t>electric current</a:t>
                </a:r>
                <a:r>
                  <a:rPr lang="en-GB" sz="1000" dirty="0" smtClean="0">
                    <a:latin typeface="+mj-lt"/>
                  </a:rPr>
                  <a:t>. </a:t>
                </a:r>
              </a:p>
              <a:p>
                <a:pPr algn="l"/>
                <a:endParaRPr lang="en-GB" sz="1000" dirty="0">
                  <a:latin typeface="+mj-lt"/>
                </a:endParaRPr>
              </a:p>
              <a:p>
                <a:pPr algn="l"/>
                <a:r>
                  <a:rPr lang="en-GB" sz="1000" dirty="0" smtClean="0">
                    <a:latin typeface="+mj-lt"/>
                  </a:rPr>
                  <a:t>The size of an electric current is simply the </a:t>
                </a:r>
                <a:r>
                  <a:rPr lang="en-GB" sz="1000" b="1" dirty="0" smtClean="0">
                    <a:latin typeface="+mj-lt"/>
                  </a:rPr>
                  <a:t>rate</a:t>
                </a:r>
                <a:r>
                  <a:rPr lang="en-GB" sz="1000" dirty="0" smtClean="0">
                    <a:latin typeface="+mj-lt"/>
                  </a:rPr>
                  <a:t> of flow of electric charge. </a:t>
                </a:r>
              </a:p>
              <a:p>
                <a:pPr algn="l"/>
                <a:r>
                  <a:rPr lang="en-GB" sz="1000" dirty="0" smtClean="0">
                    <a:latin typeface="+mj-lt"/>
                  </a:rPr>
                  <a:t>So current (</a:t>
                </a:r>
                <a14:m>
                  <m:oMath xmlns:m="http://schemas.openxmlformats.org/officeDocument/2006/math">
                    <m:r>
                      <a:rPr lang="en-GB" sz="1000" b="0" i="1" smtClean="0">
                        <a:latin typeface="Cambria Math"/>
                      </a:rPr>
                      <m:t>𝐼</m:t>
                    </m:r>
                  </m:oMath>
                </a14:m>
                <a:r>
                  <a:rPr lang="en-GB" sz="1000" dirty="0" smtClean="0">
                    <a:latin typeface="+mj-lt"/>
                  </a:rPr>
                  <a:t>) = </a:t>
                </a:r>
                <a14:m>
                  <m:oMath xmlns:m="http://schemas.openxmlformats.org/officeDocument/2006/math">
                    <m:f>
                      <m:fPr>
                        <m:ctrlPr>
                          <a:rPr lang="en-GB" sz="1000" i="1" smtClean="0">
                            <a:latin typeface="Cambria Math" panose="02040503050406030204" pitchFamily="18" charset="0"/>
                          </a:rPr>
                        </m:ctrlPr>
                      </m:fPr>
                      <m:num>
                        <m:r>
                          <a:rPr lang="en-GB" sz="1000" b="0" i="1" smtClean="0">
                            <a:latin typeface="Cambria Math"/>
                          </a:rPr>
                          <m:t>𝑄</m:t>
                        </m:r>
                      </m:num>
                      <m:den>
                        <m:r>
                          <a:rPr lang="en-GB" sz="1000" b="0" i="1" smtClean="0">
                            <a:latin typeface="Cambria Math"/>
                          </a:rPr>
                          <m:t>𝑡</m:t>
                        </m:r>
                      </m:den>
                    </m:f>
                  </m:oMath>
                </a14:m>
                <a:r>
                  <a:rPr lang="en-GB" sz="1000" dirty="0" smtClean="0">
                    <a:latin typeface="+mj-lt"/>
                  </a:rPr>
                  <a:t> 	      or      </a:t>
                </a:r>
                <a14:m>
                  <m:oMath xmlns:m="http://schemas.openxmlformats.org/officeDocument/2006/math">
                    <m:r>
                      <a:rPr lang="en-GB" sz="1000" b="0" i="1" smtClean="0">
                        <a:latin typeface="Cambria Math"/>
                      </a:rPr>
                      <m:t>𝑄</m:t>
                    </m:r>
                    <m:r>
                      <a:rPr lang="en-GB" sz="1000" b="0" i="1" smtClean="0">
                        <a:latin typeface="Cambria Math"/>
                      </a:rPr>
                      <m:t>=</m:t>
                    </m:r>
                    <m:r>
                      <a:rPr lang="en-GB" sz="1000" b="0" i="1" smtClean="0">
                        <a:latin typeface="Cambria Math"/>
                      </a:rPr>
                      <m:t>𝐼𝑡</m:t>
                    </m:r>
                  </m:oMath>
                </a14:m>
                <a:endParaRPr lang="en-GB" sz="1000" dirty="0">
                  <a:latin typeface="+mj-lt"/>
                </a:endParaRPr>
              </a:p>
              <a:p>
                <a:pPr algn="l"/>
                <a:endParaRPr lang="en-GB" sz="1000" dirty="0" smtClean="0">
                  <a:latin typeface="+mj-lt"/>
                </a:endParaRPr>
              </a:p>
              <a:p>
                <a:pPr algn="l"/>
                <a:r>
                  <a:rPr lang="en-GB" sz="1000" dirty="0" smtClean="0">
                    <a:latin typeface="+mj-lt"/>
                  </a:rPr>
                  <a:t>In a circuit, in any closed loop of the circuit, the size of the current is the </a:t>
                </a:r>
              </a:p>
              <a:p>
                <a:pPr algn="l"/>
                <a:r>
                  <a:rPr lang="en-GB" sz="1000" dirty="0" smtClean="0">
                    <a:latin typeface="+mj-lt"/>
                  </a:rPr>
                  <a:t>same throughout the loop. As shown on the diagram, the current is the </a:t>
                </a:r>
              </a:p>
              <a:p>
                <a:pPr algn="l"/>
                <a:r>
                  <a:rPr lang="en-GB" sz="1000" dirty="0" smtClean="0">
                    <a:latin typeface="+mj-lt"/>
                  </a:rPr>
                  <a:t>same in all parts of the loop, including through the battery and through</a:t>
                </a:r>
              </a:p>
              <a:p>
                <a:pPr algn="l"/>
                <a:r>
                  <a:rPr lang="en-GB" sz="1000" dirty="0" smtClean="0">
                    <a:latin typeface="+mj-lt"/>
                  </a:rPr>
                  <a:t> the resistors. </a:t>
                </a:r>
                <a:endParaRPr lang="en-GB" sz="1000" dirty="0">
                  <a:latin typeface="+mj-lt"/>
                </a:endParaRPr>
              </a:p>
            </p:txBody>
          </p:sp>
        </mc:Choice>
        <mc:Fallback xmlns="">
          <p:sp>
            <p:nvSpPr>
              <p:cNvPr id="6" name="Title 1"/>
              <p:cNvSpPr txBox="1">
                <a:spLocks noRot="1" noChangeAspect="1" noMove="1" noResize="1" noEditPoints="1" noAdjustHandles="1" noChangeArrowheads="1" noChangeShapeType="1" noTextEdit="1"/>
              </p:cNvSpPr>
              <p:nvPr/>
            </p:nvSpPr>
            <p:spPr>
              <a:xfrm>
                <a:off x="128464" y="836711"/>
                <a:ext cx="5193795" cy="3024337"/>
              </a:xfrm>
              <a:prstGeom prst="rect">
                <a:avLst/>
              </a:prstGeom>
              <a:blipFill rotWithShape="1">
                <a:blip r:embed="rId3"/>
                <a:stretch>
                  <a:fillRect t="-200"/>
                </a:stretch>
              </a:blipFill>
            </p:spPr>
            <p:txBody>
              <a:bodyPr/>
              <a:lstStyle/>
              <a:p>
                <a:r>
                  <a:rPr lang="en-GB">
                    <a:noFill/>
                  </a:rPr>
                  <a:t> </a:t>
                </a:r>
              </a:p>
            </p:txBody>
          </p:sp>
        </mc:Fallback>
      </mc:AlternateContent>
      <p:sp>
        <p:nvSpPr>
          <p:cNvPr id="35" name="Title 1"/>
          <p:cNvSpPr txBox="1">
            <a:spLocks/>
          </p:cNvSpPr>
          <p:nvPr/>
        </p:nvSpPr>
        <p:spPr>
          <a:xfrm>
            <a:off x="128463" y="3933056"/>
            <a:ext cx="5193795" cy="273630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Current, resistance and potential difference</a:t>
            </a:r>
          </a:p>
          <a:p>
            <a:pPr algn="l"/>
            <a:endParaRPr lang="en-GB" sz="1000" u="sng" dirty="0" smtClean="0">
              <a:latin typeface="+mj-lt"/>
            </a:endParaRPr>
          </a:p>
          <a:p>
            <a:pPr algn="l"/>
            <a:r>
              <a:rPr lang="en-GB" sz="1000" dirty="0" smtClean="0">
                <a:latin typeface="+mj-lt"/>
              </a:rPr>
              <a:t>Cells and batteries etc. are </a:t>
            </a:r>
            <a:r>
              <a:rPr lang="en-GB" sz="1000" b="1" dirty="0" smtClean="0">
                <a:latin typeface="+mj-lt"/>
              </a:rPr>
              <a:t>sources </a:t>
            </a:r>
            <a:r>
              <a:rPr lang="en-GB" sz="1000" dirty="0" smtClean="0">
                <a:latin typeface="+mj-lt"/>
              </a:rPr>
              <a:t>of potential difference. This means they boost the potential energy of charges in a circuit. Other components, like resistors or bulbs, do </a:t>
            </a:r>
            <a:r>
              <a:rPr lang="en-GB" sz="1000" b="1" dirty="0" smtClean="0">
                <a:latin typeface="+mj-lt"/>
              </a:rPr>
              <a:t>work</a:t>
            </a:r>
            <a:r>
              <a:rPr lang="en-GB" sz="1000" dirty="0" smtClean="0">
                <a:latin typeface="+mj-lt"/>
              </a:rPr>
              <a:t> – so they take the potential energy of the charges and </a:t>
            </a:r>
            <a:r>
              <a:rPr lang="en-GB" sz="1000" b="1" dirty="0" smtClean="0">
                <a:latin typeface="+mj-lt"/>
              </a:rPr>
              <a:t>transfer</a:t>
            </a:r>
            <a:r>
              <a:rPr lang="en-GB" sz="1000" dirty="0" smtClean="0">
                <a:latin typeface="+mj-lt"/>
              </a:rPr>
              <a:t> it into some other form, like light or heat. In a circuit, all the energy provided by the cell/battery is transferred by the components in the circuit all together. So, in components like bulbs, the charges do work – i.e. they transfer energy. By definition, this means they have a potential difference </a:t>
            </a:r>
            <a:r>
              <a:rPr lang="en-GB" sz="1000" b="1" dirty="0" smtClean="0">
                <a:latin typeface="+mj-lt"/>
              </a:rPr>
              <a:t>across </a:t>
            </a:r>
            <a:r>
              <a:rPr lang="en-GB" sz="1000" dirty="0" smtClean="0">
                <a:latin typeface="+mj-lt"/>
              </a:rPr>
              <a:t>them. We say ‘across’ since it is a difference, from one side of the component to the other. </a:t>
            </a:r>
          </a:p>
          <a:p>
            <a:pPr algn="l"/>
            <a:endParaRPr lang="en-GB" sz="1000" dirty="0">
              <a:latin typeface="+mj-lt"/>
            </a:endParaRPr>
          </a:p>
          <a:p>
            <a:pPr algn="l"/>
            <a:r>
              <a:rPr lang="en-GB" sz="1000" dirty="0" smtClean="0">
                <a:latin typeface="+mj-lt"/>
              </a:rPr>
              <a:t>The current through a component depends on this potential difference across the component, but also its </a:t>
            </a:r>
            <a:r>
              <a:rPr lang="en-GB" sz="1000" b="1" dirty="0" smtClean="0">
                <a:latin typeface="+mj-lt"/>
              </a:rPr>
              <a:t>resistance</a:t>
            </a:r>
            <a:r>
              <a:rPr lang="en-GB" sz="1000" dirty="0" smtClean="0">
                <a:latin typeface="+mj-lt"/>
              </a:rPr>
              <a:t>. Without any resistance, a component would </a:t>
            </a:r>
            <a:r>
              <a:rPr lang="en-GB" sz="1000" u="sng" dirty="0" smtClean="0">
                <a:latin typeface="+mj-lt"/>
              </a:rPr>
              <a:t>do no work </a:t>
            </a:r>
            <a:r>
              <a:rPr lang="en-GB" sz="1000" dirty="0" smtClean="0">
                <a:latin typeface="+mj-lt"/>
              </a:rPr>
              <a:t>(try putting a 0 in the equation!), so things like bulbs HAVE TO have resistance. The resistance of a component, along with the potential difference across it, determines the current through it, as shown in the second equation. It shows us that: if we keep the potential difference the same, but increase the resistance, the current must </a:t>
            </a:r>
            <a:r>
              <a:rPr lang="en-GB" sz="1000" i="1" dirty="0" smtClean="0">
                <a:latin typeface="+mj-lt"/>
              </a:rPr>
              <a:t>decrease</a:t>
            </a:r>
            <a:r>
              <a:rPr lang="en-GB" sz="1000" dirty="0" smtClean="0">
                <a:latin typeface="+mj-lt"/>
              </a:rPr>
              <a:t>. I</a:t>
            </a:r>
            <a:r>
              <a:rPr lang="en-GB" sz="1000" dirty="0" smtClean="0"/>
              <a:t>f </a:t>
            </a:r>
            <a:r>
              <a:rPr lang="en-GB" sz="1000" dirty="0"/>
              <a:t>we keep the potential difference the same, </a:t>
            </a:r>
            <a:r>
              <a:rPr lang="en-GB" sz="1000" dirty="0" smtClean="0"/>
              <a:t>but</a:t>
            </a:r>
            <a:r>
              <a:rPr lang="en-GB" sz="1000" dirty="0" smtClean="0">
                <a:latin typeface="+mj-lt"/>
              </a:rPr>
              <a:t> decrease the resistance, the current must </a:t>
            </a:r>
            <a:r>
              <a:rPr lang="en-GB" sz="1000" i="1" dirty="0" smtClean="0">
                <a:latin typeface="+mj-lt"/>
              </a:rPr>
              <a:t>increase</a:t>
            </a:r>
            <a:r>
              <a:rPr lang="en-GB" sz="1000" dirty="0" smtClean="0">
                <a:latin typeface="+mj-lt"/>
              </a:rPr>
              <a:t>. </a:t>
            </a:r>
          </a:p>
          <a:p>
            <a:pPr algn="l"/>
            <a:endParaRPr lang="en-GB" sz="1000" dirty="0">
              <a:latin typeface="+mj-l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132" y="3645023"/>
            <a:ext cx="3048403" cy="315711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477392051"/>
                  </p:ext>
                </p:extLst>
              </p:nvPr>
            </p:nvGraphicFramePr>
            <p:xfrm>
              <a:off x="5457056" y="2187704"/>
              <a:ext cx="4310113" cy="1385312"/>
            </p:xfrm>
            <a:graphic>
              <a:graphicData uri="http://schemas.openxmlformats.org/drawingml/2006/table">
                <a:tbl>
                  <a:tblPr firstRow="1" bandRow="1">
                    <a:tableStyleId>{5940675A-B579-460E-94D1-54222C63F5DA}</a:tableStyleId>
                  </a:tblPr>
                  <a:tblGrid>
                    <a:gridCol w="936104"/>
                    <a:gridCol w="337400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i="1" smtClean="0">
                                    <a:latin typeface="Cambria Math"/>
                                    <a:ea typeface="Cambria Math" panose="02040503050406030204" pitchFamily="18" charset="0"/>
                                  </a:rPr>
                                  <m:t>𝑄</m:t>
                                </m:r>
                                <m:r>
                                  <a:rPr lang="en-GB" sz="1000" b="0" i="1" smtClean="0">
                                    <a:latin typeface="Cambria Math"/>
                                    <a:ea typeface="Cambria Math" panose="02040503050406030204" pitchFamily="18" charset="0"/>
                                  </a:rPr>
                                  <m:t>=</m:t>
                                </m:r>
                                <m:r>
                                  <a:rPr lang="en-GB" sz="1000" b="0" i="1" smtClean="0">
                                    <a:latin typeface="Cambria Math"/>
                                    <a:ea typeface="Cambria Math" panose="02040503050406030204" pitchFamily="18" charset="0"/>
                                  </a:rPr>
                                  <m:t>𝐼</m:t>
                                </m:r>
                                <m:r>
                                  <a:rPr lang="en-GB" sz="1000" b="0" i="1" smtClean="0">
                                    <a:latin typeface="Cambria Math"/>
                                    <a:ea typeface="Cambria Math" panose="02040503050406030204" pitchFamily="18" charset="0"/>
                                  </a:rPr>
                                  <m:t> </m:t>
                                </m:r>
                                <m:r>
                                  <a:rPr lang="en-GB" sz="1000" b="0" i="1" smtClean="0">
                                    <a:latin typeface="Cambria Math"/>
                                    <a:ea typeface="Cambria Math" panose="02040503050406030204" pitchFamily="18" charset="0"/>
                                  </a:rPr>
                                  <m:t>𝑡</m:t>
                                </m:r>
                              </m:oMath>
                            </m:oMathPara>
                          </a14:m>
                          <a:endParaRPr lang="en-GB" sz="1000" dirty="0" smtClean="0"/>
                        </a:p>
                        <a:p>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sym typeface="Symbol" panose="05050102010706020507" pitchFamily="18" charset="2"/>
                            </a:rPr>
                            <a:t>Q = charge flow (coulombs, C)</a:t>
                          </a:r>
                        </a:p>
                        <a:p>
                          <a:pPr marL="0" indent="0">
                            <a:buFont typeface="Symbol" panose="05050102010706020507" pitchFamily="18" charset="2"/>
                            <a:buNone/>
                          </a:pPr>
                          <a:r>
                            <a:rPr lang="en-GB" sz="1000" i="1" dirty="0" smtClean="0">
                              <a:sym typeface="Symbol" panose="05050102010706020507" pitchFamily="18" charset="2"/>
                            </a:rPr>
                            <a:t>I =</a:t>
                          </a:r>
                          <a:r>
                            <a:rPr lang="en-GB" sz="1000" i="1" baseline="0" dirty="0" smtClean="0">
                              <a:sym typeface="Symbol" panose="05050102010706020507" pitchFamily="18" charset="2"/>
                            </a:rPr>
                            <a:t> current (amperes, A)</a:t>
                          </a:r>
                        </a:p>
                        <a:p>
                          <a:pPr marL="0" indent="0">
                            <a:buFont typeface="Symbol" panose="05050102010706020507" pitchFamily="18" charset="2"/>
                            <a:buNone/>
                          </a:pPr>
                          <a:r>
                            <a:rPr lang="en-GB" sz="1000" i="1" baseline="0" dirty="0" smtClean="0">
                              <a:sym typeface="Symbol" panose="05050102010706020507" pitchFamily="18" charset="2"/>
                            </a:rPr>
                            <a:t>t = time (seconds,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ea typeface="Cambria Math" panose="02040503050406030204" pitchFamily="18" charset="0"/>
                                  </a:rPr>
                                  <m:t>𝑉</m:t>
                                </m:r>
                                <m:r>
                                  <a:rPr lang="en-GB" sz="1000" b="0" i="1" smtClean="0">
                                    <a:latin typeface="Cambria Math"/>
                                    <a:ea typeface="Cambria Math" panose="02040503050406030204" pitchFamily="18" charset="0"/>
                                  </a:rPr>
                                  <m:t>=</m:t>
                                </m:r>
                                <m:r>
                                  <a:rPr lang="en-GB" sz="1000" b="0" i="1" smtClean="0">
                                    <a:latin typeface="Cambria Math"/>
                                    <a:ea typeface="Cambria Math" panose="02040503050406030204" pitchFamily="18" charset="0"/>
                                  </a:rPr>
                                  <m:t>𝐼</m:t>
                                </m:r>
                                <m:r>
                                  <a:rPr lang="en-GB" sz="1000" b="0" i="1" smtClean="0">
                                    <a:latin typeface="Cambria Math"/>
                                    <a:ea typeface="Cambria Math" panose="02040503050406030204" pitchFamily="18" charset="0"/>
                                  </a:rPr>
                                  <m:t> </m:t>
                                </m:r>
                                <m:r>
                                  <a:rPr lang="en-GB" sz="1000" b="0" i="1" smtClean="0">
                                    <a:latin typeface="Cambria Math"/>
                                    <a:ea typeface="Cambria Math" panose="02040503050406030204" pitchFamily="18" charset="0"/>
                                  </a:rPr>
                                  <m:t>𝑅</m:t>
                                </m:r>
                              </m:oMath>
                            </m:oMathPara>
                          </a14:m>
                          <a:endParaRPr lang="en-GB" sz="1000" b="0" dirty="0" smtClean="0">
                            <a:ea typeface="Cambria Math" panose="02040503050406030204" pitchFamily="18" charset="0"/>
                          </a:endParaRPr>
                        </a:p>
                        <a:p>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sym typeface="Symbol" panose="05050102010706020507" pitchFamily="18" charset="2"/>
                            </a:rPr>
                            <a:t>V</a:t>
                          </a:r>
                          <a:r>
                            <a:rPr lang="en-GB" sz="1000" i="1" baseline="0" dirty="0" smtClean="0">
                              <a:sym typeface="Symbol" panose="05050102010706020507" pitchFamily="18" charset="2"/>
                            </a:rPr>
                            <a:t> = potential difference (volts, V)</a:t>
                          </a:r>
                          <a:endParaRPr lang="en-GB" sz="1000" i="1" dirty="0" smtClean="0">
                            <a:sym typeface="Symbol" panose="05050102010706020507" pitchFamily="18" charset="2"/>
                          </a:endParaRPr>
                        </a:p>
                        <a:p>
                          <a:pPr marL="0" indent="0">
                            <a:buFont typeface="Symbol" panose="05050102010706020507" pitchFamily="18" charset="2"/>
                            <a:buNone/>
                          </a:pPr>
                          <a:r>
                            <a:rPr lang="en-GB" sz="1000" i="1" dirty="0" smtClean="0">
                              <a:sym typeface="Symbol" panose="05050102010706020507" pitchFamily="18" charset="2"/>
                            </a:rPr>
                            <a:t>I =</a:t>
                          </a:r>
                          <a:r>
                            <a:rPr lang="en-GB" sz="1000" i="1" baseline="0" dirty="0" smtClean="0">
                              <a:sym typeface="Symbol" panose="05050102010706020507" pitchFamily="18" charset="2"/>
                            </a:rPr>
                            <a:t> current (amperes, A)</a:t>
                          </a:r>
                        </a:p>
                        <a:p>
                          <a:pPr marL="0" indent="0">
                            <a:buFont typeface="Symbol" panose="05050102010706020507" pitchFamily="18" charset="2"/>
                            <a:buNone/>
                          </a:pPr>
                          <a:r>
                            <a:rPr lang="en-GB" sz="1000" i="1" baseline="0" dirty="0" smtClean="0">
                              <a:sym typeface="Symbol" panose="05050102010706020507" pitchFamily="18" charset="2"/>
                            </a:rPr>
                            <a:t>R = resistance (ohms, </a:t>
                          </a:r>
                          <a:r>
                            <a:rPr lang="el-GR" sz="1000" i="1" baseline="0" dirty="0" smtClean="0">
                              <a:sym typeface="Symbol" panose="05050102010706020507" pitchFamily="18" charset="2"/>
                            </a:rPr>
                            <a:t>Ω</a:t>
                          </a:r>
                          <a:r>
                            <a:rPr lang="en-GB" sz="1000" i="1" baseline="0" dirty="0" smtClean="0">
                              <a:sym typeface="Symbol" panose="05050102010706020507" pitchFamily="18" charset="2"/>
                            </a:rPr>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924865251"/>
                  </p:ext>
                </p:extLst>
              </p:nvPr>
            </p:nvGraphicFramePr>
            <p:xfrm>
              <a:off x="5457056" y="2187704"/>
              <a:ext cx="4310113" cy="1385312"/>
            </p:xfrm>
            <a:graphic>
              <a:graphicData uri="http://schemas.openxmlformats.org/drawingml/2006/table">
                <a:tbl>
                  <a:tblPr firstRow="1" bandRow="1">
                    <a:tableStyleId>{5940675A-B579-460E-94D1-54222C63F5DA}</a:tableStyleId>
                  </a:tblPr>
                  <a:tblGrid>
                    <a:gridCol w="936104"/>
                    <a:gridCol w="337400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t="-53333" r="-359740" b="-106667"/>
                          </a:stretch>
                        </a:blipFill>
                      </a:tcPr>
                    </a:tc>
                    <a:tc>
                      <a:txBody>
                        <a:bodyPr/>
                        <a:lstStyle/>
                        <a:p>
                          <a:pPr marL="0" indent="0">
                            <a:buFont typeface="Symbol" panose="05050102010706020507" pitchFamily="18" charset="2"/>
                            <a:buNone/>
                          </a:pPr>
                          <a:r>
                            <a:rPr lang="en-GB" sz="1000" i="1" dirty="0" smtClean="0">
                              <a:sym typeface="Symbol" panose="05050102010706020507" pitchFamily="18" charset="2"/>
                            </a:rPr>
                            <a:t>Q = charge flow (coulombs, C)</a:t>
                          </a:r>
                        </a:p>
                        <a:p>
                          <a:pPr marL="0" indent="0">
                            <a:buFont typeface="Symbol" panose="05050102010706020507" pitchFamily="18" charset="2"/>
                            <a:buNone/>
                          </a:pPr>
                          <a:r>
                            <a:rPr lang="en-GB" sz="1000" i="1" dirty="0" smtClean="0">
                              <a:sym typeface="Symbol" panose="05050102010706020507" pitchFamily="18" charset="2"/>
                            </a:rPr>
                            <a:t>I =</a:t>
                          </a:r>
                          <a:r>
                            <a:rPr lang="en-GB" sz="1000" i="1" baseline="0" dirty="0" smtClean="0">
                              <a:sym typeface="Symbol" panose="05050102010706020507" pitchFamily="18" charset="2"/>
                            </a:rPr>
                            <a:t> current (amperes, A)</a:t>
                          </a:r>
                        </a:p>
                        <a:p>
                          <a:pPr marL="0" indent="0">
                            <a:buFont typeface="Symbol" panose="05050102010706020507" pitchFamily="18" charset="2"/>
                            <a:buNone/>
                          </a:pPr>
                          <a:r>
                            <a:rPr lang="en-GB" sz="1000" i="1" baseline="0" dirty="0" smtClean="0">
                              <a:sym typeface="Symbol" panose="05050102010706020507" pitchFamily="18" charset="2"/>
                            </a:rPr>
                            <a:t>t = time (seconds, 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t="-153333" r="-359740" b="-6667"/>
                          </a:stretch>
                        </a:blipFill>
                      </a:tcPr>
                    </a:tc>
                    <a:tc>
                      <a:txBody>
                        <a:bodyPr/>
                        <a:lstStyle/>
                        <a:p>
                          <a:pPr marL="0" indent="0">
                            <a:buFont typeface="Symbol" panose="05050102010706020507" pitchFamily="18" charset="2"/>
                            <a:buNone/>
                          </a:pPr>
                          <a:r>
                            <a:rPr lang="en-GB" sz="1000" i="1" dirty="0" smtClean="0">
                              <a:sym typeface="Symbol" panose="05050102010706020507" pitchFamily="18" charset="2"/>
                            </a:rPr>
                            <a:t>V</a:t>
                          </a:r>
                          <a:r>
                            <a:rPr lang="en-GB" sz="1000" i="1" baseline="0" dirty="0" smtClean="0">
                              <a:sym typeface="Symbol" panose="05050102010706020507" pitchFamily="18" charset="2"/>
                            </a:rPr>
                            <a:t> = potential difference (volts, V)</a:t>
                          </a:r>
                          <a:endParaRPr lang="en-GB" sz="1000" i="1" dirty="0" smtClean="0">
                            <a:sym typeface="Symbol" panose="05050102010706020507" pitchFamily="18" charset="2"/>
                          </a:endParaRPr>
                        </a:p>
                        <a:p>
                          <a:pPr marL="0" indent="0">
                            <a:buFont typeface="Symbol" panose="05050102010706020507" pitchFamily="18" charset="2"/>
                            <a:buNone/>
                          </a:pPr>
                          <a:r>
                            <a:rPr lang="en-GB" sz="1000" i="1" dirty="0" smtClean="0">
                              <a:sym typeface="Symbol" panose="05050102010706020507" pitchFamily="18" charset="2"/>
                            </a:rPr>
                            <a:t>I =</a:t>
                          </a:r>
                          <a:r>
                            <a:rPr lang="en-GB" sz="1000" i="1" baseline="0" dirty="0" smtClean="0">
                              <a:sym typeface="Symbol" panose="05050102010706020507" pitchFamily="18" charset="2"/>
                            </a:rPr>
                            <a:t> current (amperes, A)</a:t>
                          </a:r>
                        </a:p>
                        <a:p>
                          <a:pPr marL="0" indent="0">
                            <a:buFont typeface="Symbol" panose="05050102010706020507" pitchFamily="18" charset="2"/>
                            <a:buNone/>
                          </a:pPr>
                          <a:r>
                            <a:rPr lang="en-GB" sz="1000" i="1" baseline="0" dirty="0" smtClean="0">
                              <a:sym typeface="Symbol" panose="05050102010706020507" pitchFamily="18" charset="2"/>
                            </a:rPr>
                            <a:t>R = resistance (ohms, </a:t>
                          </a:r>
                          <a:r>
                            <a:rPr lang="el-GR" sz="1000" i="1" baseline="0" dirty="0" smtClean="0">
                              <a:sym typeface="Symbol" panose="05050102010706020507" pitchFamily="18" charset="2"/>
                            </a:rPr>
                            <a:t>Ω</a:t>
                          </a:r>
                          <a:r>
                            <a:rPr lang="en-GB" sz="1000" i="1" baseline="0" dirty="0" smtClean="0">
                              <a:sym typeface="Symbol" panose="05050102010706020507" pitchFamily="18" charset="2"/>
                            </a:rPr>
                            <a:t>)</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3" name="Picture 4" descr="http://www.one-school.net/Malaysia/UniversityandCollege/SPM/revisioncard/physics/electricity/images/circuit_clip_image002_000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3876" y="2899394"/>
            <a:ext cx="1268666" cy="889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stworkbooks.co.za/natural-sciences/gr9/images/gr9ec04-gd-0013.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5983" y="3670896"/>
            <a:ext cx="1315209" cy="15583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75202" y="5293657"/>
            <a:ext cx="1305990"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dirty="0" smtClean="0"/>
              <a:t>Look how the voltmeters are added </a:t>
            </a:r>
            <a:r>
              <a:rPr lang="en-GB" sz="1000" b="1" dirty="0" smtClean="0"/>
              <a:t>across</a:t>
            </a:r>
            <a:r>
              <a:rPr lang="en-GB" sz="1000" dirty="0"/>
              <a:t> </a:t>
            </a:r>
            <a:r>
              <a:rPr lang="en-GB" sz="1000" dirty="0" smtClean="0"/>
              <a:t>the components to measure the potential difference across them. </a:t>
            </a:r>
            <a:endParaRPr lang="en-GB" sz="1000" dirty="0"/>
          </a:p>
        </p:txBody>
      </p:sp>
      <p:sp>
        <p:nvSpPr>
          <p:cNvPr id="15" name="TextBox 14"/>
          <p:cNvSpPr txBox="1"/>
          <p:nvPr/>
        </p:nvSpPr>
        <p:spPr>
          <a:xfrm>
            <a:off x="8471545" y="6413266"/>
            <a:ext cx="130599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dirty="0" smtClean="0"/>
              <a:t>Yes, you need to learn these symbols. </a:t>
            </a:r>
            <a:endParaRPr lang="en-GB" sz="1000" dirty="0"/>
          </a:p>
        </p:txBody>
      </p:sp>
    </p:spTree>
    <p:extLst>
      <p:ext uri="{BB962C8B-B14F-4D97-AF65-F5344CB8AC3E}">
        <p14:creationId xmlns:p14="http://schemas.microsoft.com/office/powerpoint/2010/main" val="289985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17: Electricity</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558614"/>
              </p:ext>
            </p:extLst>
          </p:nvPr>
        </p:nvGraphicFramePr>
        <p:xfrm>
          <a:off x="5457056" y="116632"/>
          <a:ext cx="4310112" cy="1391136"/>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Series</a:t>
                      </a:r>
                      <a:r>
                        <a:rPr lang="en-GB" sz="1000" baseline="0" dirty="0" smtClean="0"/>
                        <a:t> </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Components connected one after</a:t>
                      </a:r>
                      <a:r>
                        <a:rPr lang="en-GB" sz="1000" b="0" baseline="0" dirty="0" smtClean="0"/>
                        <a:t> another in a closed loop.</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Parallel</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Components connected in different</a:t>
                      </a:r>
                      <a:r>
                        <a:rPr lang="en-GB" sz="1000" baseline="0" dirty="0" smtClean="0"/>
                        <a:t> </a:t>
                      </a:r>
                      <a:r>
                        <a:rPr lang="en-GB" sz="1000" dirty="0" smtClean="0"/>
                        <a:t>loops of a circuit.</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Resistor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An</a:t>
                      </a:r>
                      <a:r>
                        <a:rPr lang="en-GB" sz="1000" i="0" baseline="0" dirty="0" smtClean="0"/>
                        <a:t> electrical component that regulates current in a circuit. Bear in mind, all electrical components have </a:t>
                      </a:r>
                      <a:r>
                        <a:rPr lang="en-GB" sz="1000" b="1" i="0" baseline="0" dirty="0" smtClean="0"/>
                        <a:t>resistance</a:t>
                      </a:r>
                      <a:r>
                        <a:rPr lang="en-GB" sz="1000" b="0" i="0" baseline="0" dirty="0" smtClean="0"/>
                        <a:t>, so are resistors in some sense, as well as being e.g. bulbs.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3024335" cy="177165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Series and parallel circuits</a:t>
            </a:r>
          </a:p>
          <a:p>
            <a:pPr algn="l"/>
            <a:endParaRPr lang="en-GB" sz="1000" u="sng" dirty="0" smtClean="0">
              <a:latin typeface="+mj-lt"/>
            </a:endParaRPr>
          </a:p>
          <a:p>
            <a:pPr algn="l"/>
            <a:r>
              <a:rPr lang="en-GB" sz="1000" dirty="0" smtClean="0">
                <a:latin typeface="+mj-lt"/>
              </a:rPr>
              <a:t>We can connect components in a circuit in series or in parallel. In some circuits, there are components in series AND components in parallel – see the example in the diagram. </a:t>
            </a:r>
          </a:p>
          <a:p>
            <a:pPr algn="l"/>
            <a:endParaRPr lang="en-GB" sz="1000" dirty="0">
              <a:latin typeface="+mj-lt"/>
            </a:endParaRPr>
          </a:p>
          <a:p>
            <a:pPr algn="l"/>
            <a:r>
              <a:rPr lang="en-GB" sz="1000" dirty="0" smtClean="0">
                <a:latin typeface="+mj-lt"/>
              </a:rPr>
              <a:t>The quantities of resistance, current and potential difference behave differently in components connected in series compared to components connected in parallel. Study the table and diagrams carefully. </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61982368"/>
                  </p:ext>
                </p:extLst>
              </p:nvPr>
            </p:nvGraphicFramePr>
            <p:xfrm>
              <a:off x="5457056" y="1584216"/>
              <a:ext cx="4310113" cy="836672"/>
            </p:xfrm>
            <a:graphic>
              <a:graphicData uri="http://schemas.openxmlformats.org/drawingml/2006/table">
                <a:tbl>
                  <a:tblPr firstRow="1" bandRow="1">
                    <a:tableStyleId>{5940675A-B579-460E-94D1-54222C63F5DA}</a:tableStyleId>
                  </a:tblPr>
                  <a:tblGrid>
                    <a:gridCol w="1296144"/>
                    <a:gridCol w="301396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b="0" i="1" dirty="0" smtClean="0">
                              <a:latin typeface="Calibri" panose="020F0502020204030204" pitchFamily="34" charset="0"/>
                              <a:ea typeface="Cambria Math" panose="02040503050406030204" pitchFamily="18" charset="0"/>
                            </a:rPr>
                            <a:t>for series circuits: </a:t>
                          </a:r>
                        </a:p>
                        <a:p>
                          <a:pPr/>
                          <a14:m>
                            <m:oMathPara xmlns:m="http://schemas.openxmlformats.org/officeDocument/2006/math">
                              <m:oMathParaPr>
                                <m:jc m:val="centerGroup"/>
                              </m:oMathParaPr>
                              <m:oMath xmlns:m="http://schemas.openxmlformats.org/officeDocument/2006/math">
                                <m:sSub>
                                  <m:sSubPr>
                                    <m:ctrlPr>
                                      <a:rPr lang="en-GB" sz="1000" b="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𝑅</m:t>
                                    </m:r>
                                  </m:e>
                                  <m:sub>
                                    <m:r>
                                      <a:rPr lang="en-GB" sz="1000" b="0" i="1" smtClean="0">
                                        <a:latin typeface="Cambria Math"/>
                                        <a:ea typeface="Cambria Math" panose="02040503050406030204" pitchFamily="18" charset="0"/>
                                      </a:rPr>
                                      <m:t>𝑡𝑜𝑡𝑎𝑙</m:t>
                                    </m:r>
                                  </m:sub>
                                </m:sSub>
                                <m:r>
                                  <a:rPr lang="en-GB" sz="1000" b="0" i="1" smtClean="0">
                                    <a:latin typeface="Cambria Math"/>
                                    <a:ea typeface="Cambria Math" panose="02040503050406030204" pitchFamily="18" charset="0"/>
                                  </a:rPr>
                                  <m:t>= </m:t>
                                </m:r>
                                <m:sSub>
                                  <m:sSubPr>
                                    <m:ctrlPr>
                                      <a:rPr lang="en-GB" sz="1000" b="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𝑅</m:t>
                                    </m:r>
                                  </m:e>
                                  <m:sub>
                                    <m:r>
                                      <a:rPr lang="en-GB" sz="1000" b="0" i="1" smtClean="0">
                                        <a:latin typeface="Cambria Math"/>
                                        <a:ea typeface="Cambria Math" panose="02040503050406030204" pitchFamily="18" charset="0"/>
                                      </a:rPr>
                                      <m:t>1</m:t>
                                    </m:r>
                                  </m:sub>
                                </m:sSub>
                                <m:r>
                                  <a:rPr lang="en-GB" sz="1000" b="0" i="1" smtClean="0">
                                    <a:latin typeface="Cambria Math"/>
                                    <a:ea typeface="Cambria Math" panose="02040503050406030204" pitchFamily="18" charset="0"/>
                                  </a:rPr>
                                  <m:t>+ </m:t>
                                </m:r>
                                <m:sSub>
                                  <m:sSubPr>
                                    <m:ctrlPr>
                                      <a:rPr lang="en-GB" sz="1000" b="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𝑅</m:t>
                                    </m:r>
                                  </m:e>
                                  <m:sub>
                                    <m:r>
                                      <a:rPr lang="en-GB" sz="1000" b="0" i="1" smtClean="0">
                                        <a:latin typeface="Cambria Math"/>
                                        <a:ea typeface="Cambria Math" panose="02040503050406030204" pitchFamily="18" charset="0"/>
                                      </a:rPr>
                                      <m:t>2</m:t>
                                    </m:r>
                                  </m:sub>
                                </m:sSub>
                              </m:oMath>
                            </m:oMathPara>
                          </a14:m>
                          <a:endParaRPr lang="en-GB" sz="1000" dirty="0" smtClean="0"/>
                        </a:p>
                        <a:p>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14:m>
                            <m:oMath xmlns:m="http://schemas.openxmlformats.org/officeDocument/2006/math">
                              <m:sSub>
                                <m:sSubPr>
                                  <m:ctrlPr>
                                    <a:rPr lang="en-GB" sz="1000" b="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𝑅</m:t>
                                  </m:r>
                                </m:e>
                                <m:sub>
                                  <m:r>
                                    <a:rPr lang="en-GB" sz="1000" b="0" i="1" smtClean="0">
                                      <a:latin typeface="Cambria Math"/>
                                      <a:ea typeface="Cambria Math" panose="02040503050406030204" pitchFamily="18" charset="0"/>
                                    </a:rPr>
                                    <m:t>𝑡𝑜𝑡𝑎𝑙</m:t>
                                  </m:r>
                                </m:sub>
                              </m:sSub>
                              <m:r>
                                <a:rPr lang="en-GB" sz="1000" b="0" i="1" smtClean="0">
                                  <a:latin typeface="Cambria Math"/>
                                  <a:ea typeface="Cambria Math" panose="02040503050406030204" pitchFamily="18" charset="0"/>
                                </a:rPr>
                                <m:t>=</m:t>
                              </m:r>
                            </m:oMath>
                          </a14:m>
                          <a:r>
                            <a:rPr lang="en-GB" sz="1000" i="1" dirty="0" smtClean="0"/>
                            <a:t> total resistance (ohms, </a:t>
                          </a:r>
                          <a:r>
                            <a:rPr lang="el-GR" sz="1000" i="1" dirty="0" smtClean="0"/>
                            <a:t>Ω</a:t>
                          </a:r>
                          <a:r>
                            <a:rPr lang="en-GB" sz="1000" i="1" dirty="0" smtClean="0"/>
                            <a:t>)</a:t>
                          </a:r>
                        </a:p>
                        <a:p>
                          <a:pPr marL="0" indent="0">
                            <a:buFont typeface="Symbol" panose="05050102010706020507" pitchFamily="18" charset="2"/>
                            <a:buNone/>
                          </a:pPr>
                          <a14:m>
                            <m:oMath xmlns:m="http://schemas.openxmlformats.org/officeDocument/2006/math">
                              <m:sSub>
                                <m:sSubPr>
                                  <m:ctrlPr>
                                    <a:rPr lang="en-GB" sz="1000" b="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𝑅</m:t>
                                  </m:r>
                                </m:e>
                                <m:sub>
                                  <m:r>
                                    <a:rPr lang="en-GB" sz="1000" b="0" i="1" smtClean="0">
                                      <a:latin typeface="Cambria Math"/>
                                      <a:ea typeface="Cambria Math" panose="02040503050406030204" pitchFamily="18" charset="0"/>
                                    </a:rPr>
                                    <m:t>1</m:t>
                                  </m:r>
                                </m:sub>
                              </m:sSub>
                            </m:oMath>
                          </a14:m>
                          <a:r>
                            <a:rPr lang="en-GB" sz="1000" i="1" dirty="0" smtClean="0"/>
                            <a:t> = resistance of first component</a:t>
                          </a:r>
                          <a:r>
                            <a:rPr lang="en-GB" sz="1000" i="1" baseline="0" dirty="0" smtClean="0"/>
                            <a:t> (</a:t>
                          </a:r>
                          <a:r>
                            <a:rPr lang="el-GR" sz="1000" i="1" baseline="0" dirty="0" smtClean="0"/>
                            <a:t>Ω</a:t>
                          </a:r>
                          <a:r>
                            <a:rPr lang="en-GB" sz="1000" i="1" baseline="0" dirty="0" smtClean="0"/>
                            <a:t>)</a:t>
                          </a:r>
                          <a:endParaRPr lang="en-GB" sz="1000" i="1" dirty="0" smtClean="0"/>
                        </a:p>
                        <a:p>
                          <a:pPr marL="0" indent="0">
                            <a:buFont typeface="Symbol" panose="05050102010706020507" pitchFamily="18" charset="2"/>
                            <a:buNone/>
                          </a:pPr>
                          <a14:m>
                            <m:oMath xmlns:m="http://schemas.openxmlformats.org/officeDocument/2006/math">
                              <m:sSub>
                                <m:sSubPr>
                                  <m:ctrlPr>
                                    <a:rPr lang="en-GB" sz="1000" b="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𝑅</m:t>
                                  </m:r>
                                </m:e>
                                <m:sub>
                                  <m:r>
                                    <a:rPr lang="en-GB" sz="1000" b="0" i="1" smtClean="0">
                                      <a:latin typeface="Cambria Math"/>
                                      <a:ea typeface="Cambria Math" panose="02040503050406030204" pitchFamily="18" charset="0"/>
                                    </a:rPr>
                                    <m:t>2</m:t>
                                  </m:r>
                                </m:sub>
                              </m:sSub>
                            </m:oMath>
                          </a14:m>
                          <a:r>
                            <a:rPr lang="en-GB" sz="1000" i="1" dirty="0" smtClean="0"/>
                            <a:t> = resistance of next component (</a:t>
                          </a:r>
                          <a:r>
                            <a:rPr lang="el-GR" sz="1000" i="1" dirty="0" smtClean="0"/>
                            <a:t>Ω</a:t>
                          </a:r>
                          <a:r>
                            <a:rPr lang="en-GB" sz="1000" i="1" dirty="0" smtClean="0"/>
                            <a:t>) – and so on</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4011494841"/>
                  </p:ext>
                </p:extLst>
              </p:nvPr>
            </p:nvGraphicFramePr>
            <p:xfrm>
              <a:off x="5457056" y="1584216"/>
              <a:ext cx="4310113" cy="836672"/>
            </p:xfrm>
            <a:graphic>
              <a:graphicData uri="http://schemas.openxmlformats.org/drawingml/2006/table">
                <a:tbl>
                  <a:tblPr firstRow="1" bandRow="1">
                    <a:tableStyleId>{5940675A-B579-460E-94D1-54222C63F5DA}</a:tableStyleId>
                  </a:tblPr>
                  <a:tblGrid>
                    <a:gridCol w="1296144"/>
                    <a:gridCol w="301396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53333" r="-232394" b="-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43117" t="-53333" r="-202" b="-6667"/>
                          </a:stretch>
                        </a:blipFill>
                      </a:tcPr>
                    </a:tc>
                  </a:tr>
                </a:tbl>
              </a:graphicData>
            </a:graphic>
          </p:graphicFrame>
        </mc:Fallback>
      </mc:AlternateContent>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3" t="7197" r="7385" b="4480"/>
          <a:stretch/>
        </p:blipFill>
        <p:spPr bwMode="auto">
          <a:xfrm>
            <a:off x="3224808" y="836712"/>
            <a:ext cx="2076450" cy="177165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2525189402"/>
              </p:ext>
            </p:extLst>
          </p:nvPr>
        </p:nvGraphicFramePr>
        <p:xfrm>
          <a:off x="134168" y="2780928"/>
          <a:ext cx="5167089" cy="3410757"/>
        </p:xfrm>
        <a:graphic>
          <a:graphicData uri="http://schemas.openxmlformats.org/drawingml/2006/table">
            <a:tbl>
              <a:tblPr firstRow="1" bandRow="1">
                <a:tableStyleId>{BC89EF96-8CEA-46FF-86C4-4CE0E7609802}</a:tableStyleId>
              </a:tblPr>
              <a:tblGrid>
                <a:gridCol w="786384"/>
                <a:gridCol w="2088232"/>
                <a:gridCol w="2292473"/>
              </a:tblGrid>
              <a:tr h="256077">
                <a:tc>
                  <a:txBody>
                    <a:bodyPr/>
                    <a:lstStyle/>
                    <a:p>
                      <a:pPr algn="ctr"/>
                      <a:r>
                        <a:rPr lang="en-GB" sz="1050" dirty="0" smtClean="0"/>
                        <a:t>Quantity</a:t>
                      </a:r>
                      <a:endParaRPr lang="en-GB" sz="1050" b="1" dirty="0"/>
                    </a:p>
                  </a:txBody>
                  <a:tcPr anchor="ctr"/>
                </a:tc>
                <a:tc>
                  <a:txBody>
                    <a:bodyPr/>
                    <a:lstStyle/>
                    <a:p>
                      <a:pPr algn="ctr"/>
                      <a:r>
                        <a:rPr lang="en-GB" sz="1050" dirty="0" smtClean="0"/>
                        <a:t>Components connected</a:t>
                      </a:r>
                      <a:r>
                        <a:rPr lang="en-GB" sz="1050" baseline="0" dirty="0" smtClean="0"/>
                        <a:t> in s</a:t>
                      </a:r>
                      <a:r>
                        <a:rPr lang="en-GB" sz="1050" dirty="0" smtClean="0"/>
                        <a:t>eries…</a:t>
                      </a:r>
                      <a:endParaRPr lang="en-GB" sz="1050" b="1" dirty="0"/>
                    </a:p>
                  </a:txBody>
                  <a:tcPr anchor="ctr"/>
                </a:tc>
                <a:tc>
                  <a:txBody>
                    <a:bodyPr/>
                    <a:lstStyle/>
                    <a:p>
                      <a:pPr algn="ctr"/>
                      <a:r>
                        <a:rPr lang="en-GB" sz="1050" dirty="0" smtClean="0"/>
                        <a:t>Components connected in parallel…</a:t>
                      </a:r>
                      <a:endParaRPr lang="en-GB" sz="1050" b="1" dirty="0"/>
                    </a:p>
                  </a:txBody>
                  <a:tcPr anchor="ctr"/>
                </a:tc>
              </a:tr>
              <a:tr h="370840">
                <a:tc>
                  <a:txBody>
                    <a:bodyPr/>
                    <a:lstStyle/>
                    <a:p>
                      <a:r>
                        <a:rPr lang="en-GB" sz="1050" dirty="0" smtClean="0"/>
                        <a:t>Current</a:t>
                      </a:r>
                      <a:endParaRPr lang="en-GB" sz="1050" dirty="0"/>
                    </a:p>
                  </a:txBody>
                  <a:tcPr anchor="ctr"/>
                </a:tc>
                <a:tc>
                  <a:txBody>
                    <a:bodyPr/>
                    <a:lstStyle/>
                    <a:p>
                      <a:r>
                        <a:rPr lang="en-GB" sz="1050" u="none" dirty="0" smtClean="0"/>
                        <a:t>The current through each component is identical</a:t>
                      </a:r>
                      <a:endParaRPr lang="en-GB" sz="1050" u="none" dirty="0"/>
                    </a:p>
                  </a:txBody>
                  <a:tcPr anchor="ctr"/>
                </a:tc>
                <a:tc>
                  <a:txBody>
                    <a:bodyPr/>
                    <a:lstStyle/>
                    <a:p>
                      <a:r>
                        <a:rPr lang="en-GB" sz="1050" dirty="0" smtClean="0"/>
                        <a:t>Shared between the loops. The total current through the whole circuit is the </a:t>
                      </a:r>
                      <a:r>
                        <a:rPr lang="en-GB" sz="1050" b="1" dirty="0" smtClean="0"/>
                        <a:t>sum</a:t>
                      </a:r>
                      <a:r>
                        <a:rPr lang="en-GB" sz="1050" b="0" dirty="0" smtClean="0"/>
                        <a:t> of the currents through each loop of the circuit. </a:t>
                      </a:r>
                      <a:endParaRPr lang="en-GB" sz="1050" dirty="0"/>
                    </a:p>
                  </a:txBody>
                  <a:tcPr anchor="ctr"/>
                </a:tc>
              </a:tr>
              <a:tr h="370840">
                <a:tc>
                  <a:txBody>
                    <a:bodyPr/>
                    <a:lstStyle/>
                    <a:p>
                      <a:r>
                        <a:rPr lang="en-GB" sz="1050" dirty="0" smtClean="0"/>
                        <a:t>Potential difference</a:t>
                      </a:r>
                      <a:endParaRPr lang="en-GB" sz="1050" dirty="0"/>
                    </a:p>
                  </a:txBody>
                  <a:tcPr anchor="ctr"/>
                </a:tc>
                <a:tc>
                  <a:txBody>
                    <a:bodyPr/>
                    <a:lstStyle/>
                    <a:p>
                      <a:r>
                        <a:rPr lang="en-GB" sz="1050" dirty="0" smtClean="0"/>
                        <a:t>The potential difference provided</a:t>
                      </a:r>
                      <a:r>
                        <a:rPr lang="en-GB" sz="1050" baseline="0" dirty="0" smtClean="0"/>
                        <a:t> by the power supply is shared between the components in series (not necessarily equally shared out – it depends on the resistance of each component).</a:t>
                      </a:r>
                      <a:endParaRPr lang="en-GB" sz="1050" dirty="0"/>
                    </a:p>
                  </a:txBody>
                  <a:tcPr anchor="ctr"/>
                </a:tc>
                <a:tc>
                  <a:txBody>
                    <a:bodyPr/>
                    <a:lstStyle/>
                    <a:p>
                      <a:r>
                        <a:rPr lang="en-GB" sz="1050" dirty="0" smtClean="0"/>
                        <a:t>Each</a:t>
                      </a:r>
                      <a:r>
                        <a:rPr lang="en-GB" sz="1050" baseline="0" dirty="0" smtClean="0"/>
                        <a:t> loop receives the full potential difference provided by the power supply. If we are dealing with just two components in parallel, the potential difference across each is exactly the same, and exactly the same as the potential difference provided by the power supply. </a:t>
                      </a:r>
                      <a:endParaRPr lang="en-GB" sz="1050" dirty="0"/>
                    </a:p>
                  </a:txBody>
                  <a:tcPr anchor="ctr"/>
                </a:tc>
              </a:tr>
              <a:tr h="370840">
                <a:tc>
                  <a:txBody>
                    <a:bodyPr/>
                    <a:lstStyle/>
                    <a:p>
                      <a:r>
                        <a:rPr lang="en-GB" sz="1050" dirty="0" smtClean="0"/>
                        <a:t>Resistance</a:t>
                      </a:r>
                      <a:endParaRPr lang="en-GB" sz="1050" dirty="0"/>
                    </a:p>
                  </a:txBody>
                  <a:tcPr anchor="ctr"/>
                </a:tc>
                <a:tc>
                  <a:txBody>
                    <a:bodyPr/>
                    <a:lstStyle/>
                    <a:p>
                      <a:r>
                        <a:rPr lang="en-GB" sz="1050" dirty="0" smtClean="0"/>
                        <a:t>Th</a:t>
                      </a:r>
                      <a:r>
                        <a:rPr lang="en-GB" sz="1050" baseline="0" dirty="0" smtClean="0"/>
                        <a:t>e total resistance of two components is the </a:t>
                      </a:r>
                      <a:r>
                        <a:rPr lang="en-GB" sz="1050" b="1" baseline="0" dirty="0" smtClean="0"/>
                        <a:t>sum</a:t>
                      </a:r>
                      <a:r>
                        <a:rPr lang="en-GB" sz="1050" b="0" baseline="0" dirty="0" smtClean="0"/>
                        <a:t> of the resistance of each component (see equation). So, adding more resistors in series </a:t>
                      </a:r>
                      <a:r>
                        <a:rPr lang="en-GB" sz="1050" b="0" i="1" baseline="0" dirty="0" smtClean="0"/>
                        <a:t>increases</a:t>
                      </a:r>
                      <a:r>
                        <a:rPr lang="en-GB" sz="1050" b="0" i="0" baseline="0" dirty="0" smtClean="0"/>
                        <a:t> the total resistance. </a:t>
                      </a:r>
                      <a:endParaRPr lang="en-GB" sz="1050" dirty="0"/>
                    </a:p>
                  </a:txBody>
                  <a:tcPr anchor="ctr"/>
                </a:tc>
                <a:tc>
                  <a:txBody>
                    <a:bodyPr/>
                    <a:lstStyle/>
                    <a:p>
                      <a:r>
                        <a:rPr lang="en-GB" sz="1050" dirty="0" smtClean="0"/>
                        <a:t>The total resistance of two components</a:t>
                      </a:r>
                      <a:r>
                        <a:rPr lang="en-GB" sz="1050" baseline="0" dirty="0" smtClean="0"/>
                        <a:t> </a:t>
                      </a:r>
                      <a:r>
                        <a:rPr lang="en-GB" sz="1050" dirty="0" smtClean="0"/>
                        <a:t>in parallel is always </a:t>
                      </a:r>
                      <a:r>
                        <a:rPr lang="en-GB" sz="1050" b="1" dirty="0" smtClean="0"/>
                        <a:t>less</a:t>
                      </a:r>
                      <a:r>
                        <a:rPr lang="en-GB" sz="1050" b="0" dirty="0" smtClean="0"/>
                        <a:t> than</a:t>
                      </a:r>
                      <a:r>
                        <a:rPr lang="en-GB" sz="1050" b="0" baseline="0" dirty="0" smtClean="0"/>
                        <a:t> the smallest resistance of the components. As a result, adding </a:t>
                      </a:r>
                      <a:r>
                        <a:rPr lang="en-GB" sz="1050" b="1" baseline="0" dirty="0" smtClean="0"/>
                        <a:t>more</a:t>
                      </a:r>
                      <a:r>
                        <a:rPr lang="en-GB" sz="1050" b="0" baseline="0" dirty="0" smtClean="0"/>
                        <a:t> resistors in parallel actually </a:t>
                      </a:r>
                      <a:r>
                        <a:rPr lang="en-GB" sz="1050" b="0" i="1" baseline="0" dirty="0" smtClean="0"/>
                        <a:t>decreases</a:t>
                      </a:r>
                      <a:r>
                        <a:rPr lang="en-GB" sz="1050" b="0" i="0" baseline="0" dirty="0" smtClean="0"/>
                        <a:t> the overall resistance. </a:t>
                      </a:r>
                      <a:endParaRPr lang="en-GB" sz="1050" dirty="0"/>
                    </a:p>
                  </a:txBody>
                  <a:tcPr anchor="ctr"/>
                </a:tc>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056" y="2458196"/>
            <a:ext cx="4290442" cy="169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064" y="4235548"/>
            <a:ext cx="4210116" cy="22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164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17: Electricity</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3394637"/>
              </p:ext>
            </p:extLst>
          </p:nvPr>
        </p:nvGraphicFramePr>
        <p:xfrm>
          <a:off x="5457056" y="116632"/>
          <a:ext cx="4310112" cy="1476752"/>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Direct </a:t>
                      </a:r>
                      <a:r>
                        <a:rPr lang="en-GB" sz="1000" dirty="0" err="1" smtClean="0"/>
                        <a:t>p.d</a:t>
                      </a:r>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A supply where the potential difference is fixed at a certain value,</a:t>
                      </a:r>
                      <a:r>
                        <a:rPr lang="en-GB" sz="1000" b="0" baseline="0" dirty="0" smtClean="0"/>
                        <a:t> so the current flows in one direction only</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Alternating</a:t>
                      </a:r>
                      <a:r>
                        <a:rPr lang="en-GB" sz="1000" baseline="0" dirty="0" smtClean="0"/>
                        <a:t> </a:t>
                      </a:r>
                      <a:r>
                        <a:rPr lang="en-GB" sz="1000" baseline="0" dirty="0" err="1" smtClean="0"/>
                        <a:t>p.d</a:t>
                      </a:r>
                      <a:r>
                        <a:rPr lang="en-GB" sz="1000" baseline="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supply</a:t>
                      </a:r>
                      <a:r>
                        <a:rPr lang="en-GB" sz="1000" baseline="0" dirty="0" smtClean="0"/>
                        <a:t> where the </a:t>
                      </a:r>
                      <a:r>
                        <a:rPr lang="en-GB" sz="1000" baseline="0" dirty="0" err="1" smtClean="0"/>
                        <a:t>p.d</a:t>
                      </a:r>
                      <a:r>
                        <a:rPr lang="en-GB" sz="1000" baseline="0" dirty="0" smtClean="0"/>
                        <a:t>. switches between positive a negative, reversing the direction of the current frequently.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Frequency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The number of times the </a:t>
                      </a:r>
                      <a:r>
                        <a:rPr lang="en-GB" sz="1000" i="0" dirty="0" err="1" smtClean="0"/>
                        <a:t>p.d</a:t>
                      </a:r>
                      <a:r>
                        <a:rPr lang="en-GB" sz="1000" i="0" dirty="0" smtClean="0"/>
                        <a:t>. reverses direction</a:t>
                      </a:r>
                      <a:r>
                        <a:rPr lang="en-GB" sz="1000" i="0" baseline="0" dirty="0" smtClean="0"/>
                        <a:t> every second. Measured in Hertz (Hz).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2318914" cy="381642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Direct and alternating potential difference</a:t>
            </a:r>
          </a:p>
          <a:p>
            <a:pPr algn="l"/>
            <a:endParaRPr lang="en-GB" sz="1000" u="sng" dirty="0" smtClean="0">
              <a:latin typeface="+mj-lt"/>
            </a:endParaRPr>
          </a:p>
          <a:p>
            <a:pPr algn="l"/>
            <a:r>
              <a:rPr lang="en-GB" sz="1000" dirty="0" smtClean="0">
                <a:latin typeface="+mj-lt"/>
              </a:rPr>
              <a:t>The flow of charge (current) in a circuit can travel in one direction around the circuit only. This is due to a </a:t>
            </a:r>
            <a:r>
              <a:rPr lang="en-GB" sz="1000" b="1" dirty="0" smtClean="0">
                <a:latin typeface="+mj-lt"/>
              </a:rPr>
              <a:t>direct </a:t>
            </a:r>
            <a:r>
              <a:rPr lang="en-GB" sz="1000" dirty="0" smtClean="0">
                <a:latin typeface="+mj-lt"/>
              </a:rPr>
              <a:t>supply of potential difference, also known as dc. Cells and batteries provide a direct potential difference. However, it is possible for the direction of the current to change back and forth in a circuit. This happens when there the supply provides an </a:t>
            </a:r>
            <a:r>
              <a:rPr lang="en-GB" sz="1000" b="1" dirty="0" smtClean="0">
                <a:latin typeface="+mj-lt"/>
              </a:rPr>
              <a:t>alternating</a:t>
            </a:r>
            <a:r>
              <a:rPr lang="en-GB" sz="1000" dirty="0" smtClean="0">
                <a:latin typeface="+mj-lt"/>
              </a:rPr>
              <a:t> potential difference – also known as ac. This means the </a:t>
            </a:r>
            <a:r>
              <a:rPr lang="en-GB" sz="1000" dirty="0" err="1" smtClean="0">
                <a:latin typeface="+mj-lt"/>
              </a:rPr>
              <a:t>p.d</a:t>
            </a:r>
            <a:r>
              <a:rPr lang="en-GB" sz="1000" dirty="0" smtClean="0">
                <a:latin typeface="+mj-lt"/>
              </a:rPr>
              <a:t>. is constantly switching from positive to negative, which you can see if you measure the </a:t>
            </a:r>
            <a:r>
              <a:rPr lang="en-GB" sz="1000" dirty="0" err="1" smtClean="0">
                <a:latin typeface="+mj-lt"/>
              </a:rPr>
              <a:t>p.d</a:t>
            </a:r>
            <a:r>
              <a:rPr lang="en-GB" sz="1000" dirty="0" smtClean="0">
                <a:latin typeface="+mj-lt"/>
              </a:rPr>
              <a:t>. and produce an image of is on an </a:t>
            </a:r>
            <a:r>
              <a:rPr lang="en-GB" sz="1000" b="1" dirty="0" smtClean="0">
                <a:latin typeface="+mj-lt"/>
              </a:rPr>
              <a:t>oscilloscope</a:t>
            </a:r>
            <a:r>
              <a:rPr lang="en-GB" sz="1000" dirty="0" smtClean="0">
                <a:latin typeface="+mj-lt"/>
              </a:rPr>
              <a:t>, as the diagram shows. The rate at which the </a:t>
            </a:r>
            <a:r>
              <a:rPr lang="en-GB" sz="1000" dirty="0" err="1" smtClean="0">
                <a:latin typeface="+mj-lt"/>
              </a:rPr>
              <a:t>p.d</a:t>
            </a:r>
            <a:r>
              <a:rPr lang="en-GB" sz="1000" dirty="0" smtClean="0">
                <a:latin typeface="+mj-lt"/>
              </a:rPr>
              <a:t>. switches from positive to negative is called the </a:t>
            </a:r>
            <a:r>
              <a:rPr lang="en-GB" sz="1000" u="sng" dirty="0" smtClean="0">
                <a:latin typeface="+mj-lt"/>
              </a:rPr>
              <a:t>frequency</a:t>
            </a:r>
            <a:r>
              <a:rPr lang="en-GB" sz="1000" dirty="0" smtClean="0">
                <a:latin typeface="+mj-lt"/>
              </a:rPr>
              <a:t> of the supply. The bottom image, since the supply is a battery, shows a direct potential difference.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001" y="836711"/>
            <a:ext cx="2858047" cy="194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2527000" y="2867052"/>
            <a:ext cx="2858047" cy="11380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Mains electricity</a:t>
            </a:r>
          </a:p>
          <a:p>
            <a:pPr algn="l"/>
            <a:endParaRPr lang="en-GB" sz="1000" u="sng" dirty="0" smtClean="0">
              <a:latin typeface="+mj-lt"/>
            </a:endParaRPr>
          </a:p>
          <a:p>
            <a:pPr algn="l"/>
            <a:r>
              <a:rPr lang="en-GB" sz="1000" b="1" dirty="0"/>
              <a:t>Mains electricity</a:t>
            </a:r>
            <a:r>
              <a:rPr lang="en-GB" sz="1000" dirty="0"/>
              <a:t> (the supply into your house/school etc. that comes through the plugs) is an ac supply. In the UK, we have a supply with a </a:t>
            </a:r>
            <a:r>
              <a:rPr lang="en-GB" sz="1000" dirty="0" err="1"/>
              <a:t>p.d</a:t>
            </a:r>
            <a:r>
              <a:rPr lang="en-GB" sz="1000" dirty="0"/>
              <a:t>. of about 230V, and the frequency is 50 Hz. </a:t>
            </a:r>
            <a:endParaRPr lang="en-GB" sz="1000" b="1" dirty="0"/>
          </a:p>
        </p:txBody>
      </p:sp>
      <p:sp>
        <p:nvSpPr>
          <p:cNvPr id="14" name="Title 1"/>
          <p:cNvSpPr txBox="1">
            <a:spLocks/>
          </p:cNvSpPr>
          <p:nvPr/>
        </p:nvSpPr>
        <p:spPr>
          <a:xfrm>
            <a:off x="128465" y="4735142"/>
            <a:ext cx="2318914" cy="120002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Three-core cables</a:t>
            </a:r>
          </a:p>
          <a:p>
            <a:pPr algn="l"/>
            <a:endParaRPr lang="en-GB" sz="1000" u="sng" dirty="0" smtClean="0">
              <a:latin typeface="+mj-lt"/>
            </a:endParaRPr>
          </a:p>
          <a:p>
            <a:pPr algn="l"/>
            <a:r>
              <a:rPr lang="en-GB" sz="1000" dirty="0" smtClean="0"/>
              <a:t>We connect most electrical appliances to the mains with a three-core cable. The three pins on a plug are just the three ends, or terminals, of the three wires in the cable. Each wire in insulated in a different colour. </a:t>
            </a:r>
            <a:endParaRPr lang="en-GB" sz="1000" dirty="0"/>
          </a:p>
        </p:txBody>
      </p:sp>
      <p:pic>
        <p:nvPicPr>
          <p:cNvPr id="1029" name="Picture 5" descr="http://www.pcscables.co.uk/images/1682/main.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097" t="31920" b="31488"/>
          <a:stretch/>
        </p:blipFill>
        <p:spPr bwMode="auto">
          <a:xfrm>
            <a:off x="174451" y="5935164"/>
            <a:ext cx="1395018" cy="852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96616" y="5903694"/>
            <a:ext cx="776175" cy="261610"/>
          </a:xfrm>
          <a:prstGeom prst="rect">
            <a:avLst/>
          </a:prstGeom>
          <a:noFill/>
        </p:spPr>
        <p:txBody>
          <a:bodyPr wrap="none" rtlCol="0">
            <a:spAutoFit/>
          </a:bodyPr>
          <a:lstStyle/>
          <a:p>
            <a:r>
              <a:rPr lang="en-GB" sz="1050" dirty="0" smtClean="0"/>
              <a:t>Earth wire</a:t>
            </a:r>
            <a:endParaRPr lang="en-GB" sz="1050" dirty="0"/>
          </a:p>
        </p:txBody>
      </p:sp>
      <p:sp>
        <p:nvSpPr>
          <p:cNvPr id="16" name="TextBox 15"/>
          <p:cNvSpPr txBox="1"/>
          <p:nvPr/>
        </p:nvSpPr>
        <p:spPr>
          <a:xfrm>
            <a:off x="1496616" y="6191726"/>
            <a:ext cx="865943" cy="253916"/>
          </a:xfrm>
          <a:prstGeom prst="rect">
            <a:avLst/>
          </a:prstGeom>
          <a:noFill/>
        </p:spPr>
        <p:txBody>
          <a:bodyPr wrap="none" rtlCol="0">
            <a:spAutoFit/>
          </a:bodyPr>
          <a:lstStyle/>
          <a:p>
            <a:r>
              <a:rPr lang="en-GB" sz="1050" dirty="0" smtClean="0"/>
              <a:t>Neutral wire</a:t>
            </a:r>
            <a:endParaRPr lang="en-GB" sz="1050" dirty="0"/>
          </a:p>
        </p:txBody>
      </p:sp>
      <p:sp>
        <p:nvSpPr>
          <p:cNvPr id="17" name="TextBox 16"/>
          <p:cNvSpPr txBox="1"/>
          <p:nvPr/>
        </p:nvSpPr>
        <p:spPr>
          <a:xfrm>
            <a:off x="1424608" y="6551766"/>
            <a:ext cx="670376" cy="253916"/>
          </a:xfrm>
          <a:prstGeom prst="rect">
            <a:avLst/>
          </a:prstGeom>
          <a:noFill/>
        </p:spPr>
        <p:txBody>
          <a:bodyPr wrap="none" rtlCol="0">
            <a:spAutoFit/>
          </a:bodyPr>
          <a:lstStyle/>
          <a:p>
            <a:r>
              <a:rPr lang="en-GB" sz="1050" dirty="0" smtClean="0"/>
              <a:t>Live wire</a:t>
            </a:r>
            <a:endParaRPr lang="en-GB" sz="1050" dirty="0"/>
          </a:p>
        </p:txBody>
      </p:sp>
      <p:graphicFrame>
        <p:nvGraphicFramePr>
          <p:cNvPr id="7" name="Table 6"/>
          <p:cNvGraphicFramePr>
            <a:graphicFrameLocks noGrp="1"/>
          </p:cNvGraphicFramePr>
          <p:nvPr>
            <p:extLst>
              <p:ext uri="{D42A27DB-BD31-4B8C-83A1-F6EECF244321}">
                <p14:modId xmlns:p14="http://schemas.microsoft.com/office/powerpoint/2010/main" val="3799740301"/>
              </p:ext>
            </p:extLst>
          </p:nvPr>
        </p:nvGraphicFramePr>
        <p:xfrm>
          <a:off x="2576736" y="4136608"/>
          <a:ext cx="3456384" cy="2499360"/>
        </p:xfrm>
        <a:graphic>
          <a:graphicData uri="http://schemas.openxmlformats.org/drawingml/2006/table">
            <a:tbl>
              <a:tblPr firstRow="1" bandRow="1">
                <a:tableStyleId>{5C22544A-7EE6-4342-B048-85BDC9FD1C3A}</a:tableStyleId>
              </a:tblPr>
              <a:tblGrid>
                <a:gridCol w="864096"/>
                <a:gridCol w="864096"/>
                <a:gridCol w="1728192"/>
              </a:tblGrid>
              <a:tr h="370840">
                <a:tc>
                  <a:txBody>
                    <a:bodyPr/>
                    <a:lstStyle/>
                    <a:p>
                      <a:r>
                        <a:rPr lang="en-GB" sz="1000" dirty="0" smtClean="0"/>
                        <a:t>Wire</a:t>
                      </a:r>
                      <a:r>
                        <a:rPr lang="en-GB" sz="1000" baseline="0" dirty="0" smtClean="0"/>
                        <a:t> in three-core cable</a:t>
                      </a:r>
                      <a:endParaRPr lang="en-GB" sz="1000" dirty="0"/>
                    </a:p>
                  </a:txBody>
                  <a:tcPr/>
                </a:tc>
                <a:tc>
                  <a:txBody>
                    <a:bodyPr/>
                    <a:lstStyle/>
                    <a:p>
                      <a:r>
                        <a:rPr lang="en-GB" sz="1000" dirty="0" smtClean="0"/>
                        <a:t>Colour code of the insulation</a:t>
                      </a:r>
                      <a:endParaRPr lang="en-GB" sz="1000" dirty="0"/>
                    </a:p>
                  </a:txBody>
                  <a:tcPr/>
                </a:tc>
                <a:tc>
                  <a:txBody>
                    <a:bodyPr/>
                    <a:lstStyle/>
                    <a:p>
                      <a:r>
                        <a:rPr lang="en-GB" sz="1000" dirty="0" smtClean="0"/>
                        <a:t>Function</a:t>
                      </a:r>
                      <a:endParaRPr lang="en-GB" sz="1000" dirty="0"/>
                    </a:p>
                  </a:txBody>
                  <a:tcPr/>
                </a:tc>
              </a:tr>
              <a:tr h="370840">
                <a:tc>
                  <a:txBody>
                    <a:bodyPr/>
                    <a:lstStyle/>
                    <a:p>
                      <a:r>
                        <a:rPr lang="en-GB" sz="1000" dirty="0" smtClean="0"/>
                        <a:t>Live wire</a:t>
                      </a:r>
                      <a:endParaRPr lang="en-GB" sz="1000" dirty="0"/>
                    </a:p>
                  </a:txBody>
                  <a:tcPr anchor="ctr"/>
                </a:tc>
                <a:tc>
                  <a:txBody>
                    <a:bodyPr/>
                    <a:lstStyle/>
                    <a:p>
                      <a:r>
                        <a:rPr lang="en-GB" sz="1000" dirty="0" smtClean="0"/>
                        <a:t>Brown</a:t>
                      </a:r>
                      <a:endParaRPr lang="en-GB" sz="1000" dirty="0"/>
                    </a:p>
                  </a:txBody>
                  <a:tcPr anchor="ctr"/>
                </a:tc>
                <a:tc>
                  <a:txBody>
                    <a:bodyPr/>
                    <a:lstStyle/>
                    <a:p>
                      <a:r>
                        <a:rPr lang="en-GB" sz="1000" dirty="0" smtClean="0"/>
                        <a:t>Carries the alternating</a:t>
                      </a:r>
                      <a:r>
                        <a:rPr lang="en-GB" sz="1000" baseline="0" dirty="0" smtClean="0"/>
                        <a:t> </a:t>
                      </a:r>
                      <a:r>
                        <a:rPr lang="en-GB" sz="1000" dirty="0" err="1" smtClean="0"/>
                        <a:t>p.d</a:t>
                      </a:r>
                      <a:r>
                        <a:rPr lang="en-GB" sz="1000" dirty="0" smtClean="0"/>
                        <a:t>. from the supply</a:t>
                      </a:r>
                      <a:r>
                        <a:rPr lang="en-GB" sz="1000" baseline="0" dirty="0" smtClean="0"/>
                        <a:t> to the appliance</a:t>
                      </a:r>
                      <a:endParaRPr lang="en-GB" sz="1000" dirty="0"/>
                    </a:p>
                  </a:txBody>
                  <a:tcPr/>
                </a:tc>
              </a:tr>
              <a:tr h="370840">
                <a:tc>
                  <a:txBody>
                    <a:bodyPr/>
                    <a:lstStyle/>
                    <a:p>
                      <a:r>
                        <a:rPr lang="en-GB" sz="1000" dirty="0" smtClean="0"/>
                        <a:t>Neutral</a:t>
                      </a:r>
                      <a:r>
                        <a:rPr lang="en-GB" sz="1000" baseline="0" dirty="0" smtClean="0"/>
                        <a:t> wire</a:t>
                      </a:r>
                      <a:endParaRPr lang="en-GB" sz="1000" dirty="0"/>
                    </a:p>
                  </a:txBody>
                  <a:tcPr anchor="ctr"/>
                </a:tc>
                <a:tc>
                  <a:txBody>
                    <a:bodyPr/>
                    <a:lstStyle/>
                    <a:p>
                      <a:r>
                        <a:rPr lang="en-GB" sz="1000" dirty="0" smtClean="0"/>
                        <a:t>Blue</a:t>
                      </a:r>
                      <a:endParaRPr lang="en-GB" sz="1000" dirty="0"/>
                    </a:p>
                  </a:txBody>
                  <a:tcPr anchor="ctr"/>
                </a:tc>
                <a:tc>
                  <a:txBody>
                    <a:bodyPr/>
                    <a:lstStyle/>
                    <a:p>
                      <a:r>
                        <a:rPr lang="en-GB" sz="1000" dirty="0" smtClean="0"/>
                        <a:t>Completes the circuit.</a:t>
                      </a:r>
                      <a:r>
                        <a:rPr lang="en-GB" sz="1000" baseline="0" dirty="0" smtClean="0"/>
                        <a:t> The neutral wire is at 0 V (earth potential). </a:t>
                      </a:r>
                      <a:endParaRPr lang="en-GB" sz="1000" dirty="0"/>
                    </a:p>
                  </a:txBody>
                  <a:tcPr/>
                </a:tc>
              </a:tr>
              <a:tr h="370840">
                <a:tc>
                  <a:txBody>
                    <a:bodyPr/>
                    <a:lstStyle/>
                    <a:p>
                      <a:r>
                        <a:rPr lang="en-GB" sz="1000" dirty="0" smtClean="0"/>
                        <a:t>Earth wire</a:t>
                      </a:r>
                      <a:endParaRPr lang="en-GB" sz="1000" dirty="0"/>
                    </a:p>
                  </a:txBody>
                  <a:tcPr anchor="ctr"/>
                </a:tc>
                <a:tc>
                  <a:txBody>
                    <a:bodyPr/>
                    <a:lstStyle/>
                    <a:p>
                      <a:r>
                        <a:rPr lang="en-GB" sz="1000" dirty="0" smtClean="0"/>
                        <a:t>Yellow and green stripes</a:t>
                      </a:r>
                      <a:endParaRPr lang="en-GB" sz="1000" dirty="0"/>
                    </a:p>
                  </a:txBody>
                  <a:tcPr anchor="ctr"/>
                </a:tc>
                <a:tc>
                  <a:txBody>
                    <a:bodyPr/>
                    <a:lstStyle/>
                    <a:p>
                      <a:r>
                        <a:rPr lang="en-GB" sz="1000" dirty="0" smtClean="0"/>
                        <a:t>Earth wires are at 0 V. They</a:t>
                      </a:r>
                      <a:r>
                        <a:rPr lang="en-GB" sz="1000" baseline="0" dirty="0" smtClean="0"/>
                        <a:t> are safety wires, and only carry a current if there is a fault and the appliance has become live (electrified). </a:t>
                      </a:r>
                      <a:endParaRPr lang="en-GB" sz="1000" dirty="0"/>
                    </a:p>
                  </a:txBody>
                  <a:tcPr/>
                </a:tc>
              </a:tr>
            </a:tbl>
          </a:graphicData>
        </a:graphic>
      </p:graphicFrame>
      <p:sp>
        <p:nvSpPr>
          <p:cNvPr id="15" name="Title 1"/>
          <p:cNvSpPr txBox="1">
            <a:spLocks/>
          </p:cNvSpPr>
          <p:nvPr/>
        </p:nvSpPr>
        <p:spPr>
          <a:xfrm>
            <a:off x="6105127" y="3345048"/>
            <a:ext cx="3681311" cy="333367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DANGER (and safety)</a:t>
            </a:r>
          </a:p>
          <a:p>
            <a:pPr algn="l"/>
            <a:endParaRPr lang="en-GB" sz="1000" u="sng" dirty="0" smtClean="0">
              <a:latin typeface="+mj-lt"/>
            </a:endParaRPr>
          </a:p>
          <a:p>
            <a:pPr algn="l"/>
            <a:r>
              <a:rPr lang="en-GB" sz="1000" dirty="0"/>
              <a:t>The earth wire carries current to the ground </a:t>
            </a:r>
            <a:endParaRPr lang="en-GB" sz="1000" dirty="0" smtClean="0"/>
          </a:p>
          <a:p>
            <a:pPr algn="l"/>
            <a:r>
              <a:rPr lang="en-GB" sz="1000" dirty="0" smtClean="0"/>
              <a:t>(</a:t>
            </a:r>
            <a:r>
              <a:rPr lang="en-GB" sz="1000" dirty="0"/>
              <a:t>literally, earth). This makes circuits safer </a:t>
            </a:r>
            <a:endParaRPr lang="en-GB" sz="1000" dirty="0" smtClean="0"/>
          </a:p>
          <a:p>
            <a:pPr algn="l"/>
            <a:r>
              <a:rPr lang="en-GB" sz="1000" dirty="0" smtClean="0"/>
              <a:t>because </a:t>
            </a:r>
            <a:r>
              <a:rPr lang="en-GB" sz="1000" dirty="0"/>
              <a:t>if there is a fault, it conducts the </a:t>
            </a:r>
            <a:endParaRPr lang="en-GB" sz="1000" dirty="0" smtClean="0"/>
          </a:p>
          <a:p>
            <a:pPr algn="l"/>
            <a:r>
              <a:rPr lang="en-GB" sz="1000" dirty="0" smtClean="0"/>
              <a:t>current </a:t>
            </a:r>
            <a:r>
              <a:rPr lang="en-GB" sz="1000" dirty="0"/>
              <a:t>to the ground rather than making </a:t>
            </a:r>
            <a:endParaRPr lang="en-GB" sz="1000" dirty="0" smtClean="0"/>
          </a:p>
          <a:p>
            <a:pPr algn="l"/>
            <a:r>
              <a:rPr lang="en-GB" sz="1000" dirty="0" smtClean="0"/>
              <a:t>the </a:t>
            </a:r>
            <a:r>
              <a:rPr lang="en-GB" sz="1000" dirty="0"/>
              <a:t>appliance ‘live’. Appliances become live </a:t>
            </a:r>
            <a:endParaRPr lang="en-GB" sz="1000" dirty="0" smtClean="0"/>
          </a:p>
          <a:p>
            <a:pPr algn="l"/>
            <a:r>
              <a:rPr lang="en-GB" sz="1000" dirty="0" smtClean="0"/>
              <a:t>if </a:t>
            </a:r>
            <a:r>
              <a:rPr lang="en-GB" sz="1000" dirty="0"/>
              <a:t>the live wire touches the case. This is </a:t>
            </a:r>
            <a:endParaRPr lang="en-GB" sz="1000" dirty="0" smtClean="0"/>
          </a:p>
          <a:p>
            <a:pPr algn="l"/>
            <a:r>
              <a:rPr lang="en-GB" sz="1000" dirty="0" smtClean="0"/>
              <a:t>particularly </a:t>
            </a:r>
            <a:r>
              <a:rPr lang="en-GB" sz="1000" dirty="0"/>
              <a:t>a problem with metal-cased </a:t>
            </a:r>
            <a:endParaRPr lang="en-GB" sz="1000" dirty="0" smtClean="0"/>
          </a:p>
          <a:p>
            <a:pPr algn="l"/>
            <a:r>
              <a:rPr lang="en-GB" sz="1000" dirty="0" smtClean="0"/>
              <a:t>appliances</a:t>
            </a:r>
            <a:r>
              <a:rPr lang="en-GB" sz="1000" dirty="0"/>
              <a:t>, like cookers or toasters. </a:t>
            </a:r>
          </a:p>
          <a:p>
            <a:pPr algn="l"/>
            <a:endParaRPr lang="en-GB" sz="1000" dirty="0" smtClean="0"/>
          </a:p>
          <a:p>
            <a:pPr algn="l"/>
            <a:r>
              <a:rPr lang="en-GB" sz="1000" dirty="0" smtClean="0"/>
              <a:t>The live wire is the most dangerous one, since it is at 230 V. it should never touch the earth wire (unless the insulation is between them, of course!), because this would make a complete circuit from your mains supply to the ground (earth). A shock or fire would be highly likely.</a:t>
            </a:r>
          </a:p>
          <a:p>
            <a:pPr algn="l"/>
            <a:endParaRPr lang="en-GB" sz="1000" dirty="0"/>
          </a:p>
          <a:p>
            <a:pPr algn="l"/>
            <a:r>
              <a:rPr lang="en-GB" sz="1000" dirty="0" smtClean="0"/>
              <a:t>Even if a circuit is switched off (i.e. the switch is </a:t>
            </a:r>
            <a:r>
              <a:rPr lang="en-GB" sz="1000" b="1" dirty="0" smtClean="0"/>
              <a:t>open</a:t>
            </a:r>
            <a:r>
              <a:rPr lang="en-GB" sz="1000" dirty="0" smtClean="0"/>
              <a:t>), the live wire can still be dangerous. If you touch it, you may complete a circuit between the live wire and the earth (because you’ll be standing on the floor), so you get a shock.  </a:t>
            </a:r>
          </a:p>
          <a:p>
            <a:pPr algn="l"/>
            <a:endParaRPr lang="en-GB" sz="1000" dirty="0"/>
          </a:p>
        </p:txBody>
      </p:sp>
      <p:pic>
        <p:nvPicPr>
          <p:cNvPr id="1026" name="Picture 2" descr="http://www.gcsescience.com/earth-wire-appliance.gif"/>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553400" y="3345049"/>
            <a:ext cx="1161031" cy="1236079"/>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5457056" y="1628800"/>
            <a:ext cx="4329382" cy="16561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national grid</a:t>
            </a:r>
          </a:p>
          <a:p>
            <a:pPr algn="l"/>
            <a:endParaRPr lang="en-GB" sz="1000" u="sng" dirty="0" smtClean="0">
              <a:latin typeface="+mj-lt"/>
            </a:endParaRPr>
          </a:p>
          <a:p>
            <a:pPr algn="l"/>
            <a:r>
              <a:rPr lang="en-GB" sz="1000" dirty="0" smtClean="0"/>
              <a:t>The national grid connects power stations to consumers of the power – like you. It consists of a network of cables (i.e. power lines) and </a:t>
            </a:r>
            <a:r>
              <a:rPr lang="en-GB" sz="1000" b="1" dirty="0" smtClean="0"/>
              <a:t>transformers</a:t>
            </a:r>
            <a:r>
              <a:rPr lang="en-GB" sz="1000" dirty="0" smtClean="0"/>
              <a:t>. There are two types of transformers; together they improve the efficiency of the energy transfer from power station to homes and schools etc.:</a:t>
            </a:r>
          </a:p>
          <a:p>
            <a:pPr marL="228600" indent="-228600" algn="l">
              <a:buAutoNum type="arabicPeriod"/>
            </a:pPr>
            <a:r>
              <a:rPr lang="en-GB" sz="1000" dirty="0" smtClean="0"/>
              <a:t>Step-up transformers </a:t>
            </a:r>
            <a:r>
              <a:rPr lang="en-GB" sz="1000" b="1" i="1" dirty="0" smtClean="0"/>
              <a:t>increase</a:t>
            </a:r>
            <a:r>
              <a:rPr lang="en-GB" sz="1000" dirty="0" smtClean="0"/>
              <a:t> the </a:t>
            </a:r>
            <a:r>
              <a:rPr lang="en-GB" sz="1000" dirty="0" err="1" smtClean="0"/>
              <a:t>p.d</a:t>
            </a:r>
            <a:r>
              <a:rPr lang="en-GB" sz="1000" dirty="0" smtClean="0"/>
              <a:t>. from the power station to the transmission cables. This reduces the current so less energy is lost as heat. </a:t>
            </a:r>
          </a:p>
          <a:p>
            <a:pPr marL="228600" indent="-228600" algn="l">
              <a:buAutoNum type="arabicPeriod"/>
            </a:pPr>
            <a:r>
              <a:rPr lang="en-GB" sz="1000" dirty="0" smtClean="0"/>
              <a:t>Step-down transformers </a:t>
            </a:r>
            <a:r>
              <a:rPr lang="en-GB" sz="1000" b="1" i="1" dirty="0" smtClean="0"/>
              <a:t>decrease</a:t>
            </a:r>
            <a:r>
              <a:rPr lang="en-GB" sz="1000" dirty="0" smtClean="0"/>
              <a:t> the </a:t>
            </a:r>
            <a:r>
              <a:rPr lang="en-GB" sz="1000" dirty="0" err="1" smtClean="0"/>
              <a:t>p.d</a:t>
            </a:r>
            <a:r>
              <a:rPr lang="en-GB" sz="1000" dirty="0" smtClean="0"/>
              <a:t>. from the cables to a much lower value (230V, generally) for domestic use. This increases the current to suit electrical appliances used at home. </a:t>
            </a:r>
            <a:endParaRPr lang="en-GB" sz="1000" dirty="0"/>
          </a:p>
        </p:txBody>
      </p:sp>
    </p:spTree>
    <p:extLst>
      <p:ext uri="{BB962C8B-B14F-4D97-AF65-F5344CB8AC3E}">
        <p14:creationId xmlns:p14="http://schemas.microsoft.com/office/powerpoint/2010/main" val="3905004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17: Electricity</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15335122"/>
              </p:ext>
            </p:extLst>
          </p:nvPr>
        </p:nvGraphicFramePr>
        <p:xfrm>
          <a:off x="5457056" y="116632"/>
          <a:ext cx="4310112" cy="1510144"/>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Power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 rate of energy transfer.</a:t>
                      </a:r>
                      <a:r>
                        <a:rPr lang="en-GB" sz="1000" b="0" baseline="0" dirty="0" smtClean="0"/>
                        <a:t> In electrical components, the power is found by multiplying </a:t>
                      </a:r>
                      <a:r>
                        <a:rPr lang="en-GB" sz="1000" b="0" baseline="0" dirty="0" err="1" smtClean="0"/>
                        <a:t>p.d</a:t>
                      </a:r>
                      <a:r>
                        <a:rPr lang="en-GB" sz="1000" b="0" baseline="0" dirty="0" smtClean="0"/>
                        <a:t>. by current.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Work</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Transfer of energy.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Appliance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Any device that transfers</a:t>
                      </a:r>
                      <a:r>
                        <a:rPr lang="en-GB" sz="1000" i="0" baseline="0" dirty="0" smtClean="0"/>
                        <a:t> electrical energy to other forms. The supply of electrical energy can be a cell, battery, or the mains ac supply.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84576" cy="172819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Power </a:t>
            </a:r>
          </a:p>
          <a:p>
            <a:pPr algn="l"/>
            <a:endParaRPr lang="en-GB" sz="1000" u="sng" dirty="0" smtClean="0">
              <a:latin typeface="+mj-lt"/>
            </a:endParaRPr>
          </a:p>
          <a:p>
            <a:pPr algn="l"/>
            <a:r>
              <a:rPr lang="en-GB" sz="1000" dirty="0" smtClean="0">
                <a:latin typeface="+mj-lt"/>
              </a:rPr>
              <a:t>You should recall that power is </a:t>
            </a:r>
            <a:r>
              <a:rPr lang="en-GB" sz="1000" b="1" dirty="0" smtClean="0">
                <a:latin typeface="+mj-lt"/>
              </a:rPr>
              <a:t>the rate of energy transfer</a:t>
            </a:r>
            <a:r>
              <a:rPr lang="en-GB" sz="1000" dirty="0" smtClean="0">
                <a:latin typeface="+mj-lt"/>
              </a:rPr>
              <a:t>, or the rate at which work is done. In electrical components, including any electrical appliance, the power relates to the potential difference across  the component and the current through it. If either </a:t>
            </a:r>
            <a:r>
              <a:rPr lang="en-GB" sz="1000" dirty="0" err="1" smtClean="0">
                <a:latin typeface="+mj-lt"/>
              </a:rPr>
              <a:t>p.d</a:t>
            </a:r>
            <a:r>
              <a:rPr lang="en-GB" sz="1000" dirty="0" smtClean="0">
                <a:latin typeface="+mj-lt"/>
              </a:rPr>
              <a:t>. or current increases, the power increases. In other words, the rate of energy transfer increases. This should be clear from the first equation. </a:t>
            </a:r>
          </a:p>
          <a:p>
            <a:pPr algn="l"/>
            <a:endParaRPr lang="en-GB" sz="1000" dirty="0">
              <a:latin typeface="+mj-lt"/>
            </a:endParaRPr>
          </a:p>
          <a:p>
            <a:pPr algn="l"/>
            <a:r>
              <a:rPr lang="en-GB" sz="1000" dirty="0" smtClean="0">
                <a:latin typeface="+mj-lt"/>
              </a:rPr>
              <a:t>The second equation also finds the power. The equation comes from substituting in </a:t>
            </a:r>
            <a:r>
              <a:rPr lang="en-GB" sz="1000" i="1" dirty="0" smtClean="0">
                <a:latin typeface="+mj-lt"/>
              </a:rPr>
              <a:t>V = IR</a:t>
            </a:r>
            <a:r>
              <a:rPr lang="en-GB" sz="1000" dirty="0" smtClean="0">
                <a:latin typeface="+mj-lt"/>
              </a:rPr>
              <a:t>. The second equation is useful if you don’t know the </a:t>
            </a:r>
            <a:r>
              <a:rPr lang="en-GB" sz="1000" dirty="0" err="1" smtClean="0">
                <a:latin typeface="+mj-lt"/>
              </a:rPr>
              <a:t>p.d</a:t>
            </a:r>
            <a:r>
              <a:rPr lang="en-GB" sz="1000" dirty="0" smtClean="0">
                <a:latin typeface="+mj-lt"/>
              </a:rPr>
              <a:t>. across a component. </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547252225"/>
                  </p:ext>
                </p:extLst>
              </p:nvPr>
            </p:nvGraphicFramePr>
            <p:xfrm>
              <a:off x="5457056" y="1755656"/>
              <a:ext cx="4310113" cy="2482592"/>
            </p:xfrm>
            <a:graphic>
              <a:graphicData uri="http://schemas.openxmlformats.org/drawingml/2006/table">
                <a:tbl>
                  <a:tblPr firstRow="1" bandRow="1">
                    <a:tableStyleId>{5940675A-B579-460E-94D1-54222C63F5DA}</a:tableStyleId>
                  </a:tblPr>
                  <a:tblGrid>
                    <a:gridCol w="1296144"/>
                    <a:gridCol w="301396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ea typeface="Cambria Math" panose="02040503050406030204" pitchFamily="18" charset="0"/>
                                  </a:rPr>
                                  <m:t>𝑃</m:t>
                                </m:r>
                                <m:r>
                                  <a:rPr lang="en-GB" sz="1000" b="0" i="1" smtClean="0">
                                    <a:latin typeface="Cambria Math"/>
                                    <a:ea typeface="Cambria Math" panose="02040503050406030204" pitchFamily="18" charset="0"/>
                                  </a:rPr>
                                  <m:t>=</m:t>
                                </m:r>
                                <m:r>
                                  <a:rPr lang="en-GB" sz="1000" b="0" i="1" smtClean="0">
                                    <a:latin typeface="Cambria Math"/>
                                    <a:ea typeface="Cambria Math" panose="02040503050406030204" pitchFamily="18" charset="0"/>
                                  </a:rPr>
                                  <m:t>𝑉</m:t>
                                </m:r>
                                <m:r>
                                  <a:rPr lang="en-GB" sz="1000" b="0" i="1" smtClean="0">
                                    <a:latin typeface="Cambria Math"/>
                                    <a:ea typeface="Cambria Math" panose="02040503050406030204" pitchFamily="18" charset="0"/>
                                  </a:rPr>
                                  <m:t> </m:t>
                                </m:r>
                                <m:r>
                                  <a:rPr lang="en-GB" sz="1000" b="0" i="1" smtClean="0">
                                    <a:latin typeface="Cambria Math"/>
                                    <a:ea typeface="Cambria Math" panose="02040503050406030204" pitchFamily="18" charset="0"/>
                                  </a:rPr>
                                  <m:t>𝐼</m:t>
                                </m:r>
                              </m:oMath>
                            </m:oMathPara>
                          </a14:m>
                          <a:endParaRPr lang="en-GB" sz="1000" b="0" dirty="0" smtClean="0">
                            <a:ea typeface="Cambria Math" panose="02040503050406030204" pitchFamily="18" charset="0"/>
                          </a:endParaRPr>
                        </a:p>
                        <a:p>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t>P = power (watts, W)</a:t>
                          </a:r>
                        </a:p>
                        <a:p>
                          <a:pPr marL="0" indent="0">
                            <a:buFont typeface="Symbol" panose="05050102010706020507" pitchFamily="18" charset="2"/>
                            <a:buNone/>
                          </a:pPr>
                          <a:r>
                            <a:rPr lang="en-GB" sz="1000" i="1" dirty="0" smtClean="0"/>
                            <a:t>V = potential difference (volts,</a:t>
                          </a:r>
                          <a:r>
                            <a:rPr lang="en-GB" sz="1000" i="1" baseline="0" dirty="0" smtClean="0"/>
                            <a:t> V)</a:t>
                          </a:r>
                        </a:p>
                        <a:p>
                          <a:pPr marL="0" indent="0">
                            <a:buFont typeface="Symbol" panose="05050102010706020507" pitchFamily="18" charset="2"/>
                            <a:buNone/>
                          </a:pPr>
                          <a:r>
                            <a:rPr lang="en-GB" sz="1000" i="1" baseline="0" dirty="0" smtClean="0"/>
                            <a:t>I = current (amps, A)</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000" b="0" i="1" smtClean="0">
                                    <a:latin typeface="Cambria Math"/>
                                    <a:ea typeface="Cambria Math" panose="02040503050406030204" pitchFamily="18" charset="0"/>
                                  </a:rPr>
                                  <m:t>𝑃</m:t>
                                </m:r>
                                <m:r>
                                  <a:rPr lang="en-GB" sz="1000" b="0" i="1" smtClean="0">
                                    <a:latin typeface="Cambria Math"/>
                                    <a:ea typeface="Cambria Math" panose="02040503050406030204" pitchFamily="18" charset="0"/>
                                  </a:rPr>
                                  <m:t>= </m:t>
                                </m:r>
                                <m:sSup>
                                  <m:sSupPr>
                                    <m:ctrlPr>
                                      <a:rPr lang="en-GB" sz="1000" b="0" i="1" smtClean="0">
                                        <a:latin typeface="Cambria Math" panose="02040503050406030204" pitchFamily="18" charset="0"/>
                                        <a:ea typeface="Cambria Math" panose="02040503050406030204" pitchFamily="18" charset="0"/>
                                      </a:rPr>
                                    </m:ctrlPr>
                                  </m:sSupPr>
                                  <m:e>
                                    <m:r>
                                      <a:rPr lang="en-GB" sz="1000" b="0" i="1" smtClean="0">
                                        <a:latin typeface="Cambria Math"/>
                                        <a:ea typeface="Cambria Math" panose="02040503050406030204" pitchFamily="18" charset="0"/>
                                      </a:rPr>
                                      <m:t>𝐼</m:t>
                                    </m:r>
                                  </m:e>
                                  <m:sup>
                                    <m:r>
                                      <a:rPr lang="en-GB" sz="1000" b="0" i="1" smtClean="0">
                                        <a:latin typeface="Cambria Math"/>
                                        <a:ea typeface="Cambria Math" panose="02040503050406030204" pitchFamily="18" charset="0"/>
                                      </a:rPr>
                                      <m:t>2</m:t>
                                    </m:r>
                                  </m:sup>
                                </m:sSup>
                                <m:r>
                                  <a:rPr lang="en-GB" sz="1000" b="0" i="1" smtClean="0">
                                    <a:latin typeface="Cambria Math"/>
                                    <a:ea typeface="Cambria Math" panose="02040503050406030204" pitchFamily="18" charset="0"/>
                                  </a:rPr>
                                  <m:t> </m:t>
                                </m:r>
                                <m:r>
                                  <a:rPr lang="en-GB" sz="1000" b="0" i="1" smtClean="0">
                                    <a:latin typeface="Cambria Math"/>
                                    <a:ea typeface="Cambria Math" panose="02040503050406030204" pitchFamily="18" charset="0"/>
                                  </a:rPr>
                                  <m:t>𝑅</m:t>
                                </m:r>
                              </m:oMath>
                            </m:oMathPara>
                          </a14:m>
                          <a:endParaRPr lang="en-GB" sz="10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t>P = power (watts, W)</a:t>
                          </a:r>
                        </a:p>
                        <a:p>
                          <a:pPr marL="0" indent="0">
                            <a:buFont typeface="Symbol" panose="05050102010706020507" pitchFamily="18" charset="2"/>
                            <a:buNone/>
                          </a:pPr>
                          <a:r>
                            <a:rPr lang="en-GB" sz="1000" i="1" baseline="0" dirty="0" smtClean="0"/>
                            <a:t>I = current (amps, A)</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baseline="0" dirty="0" smtClean="0">
                              <a:sym typeface="Symbol" panose="05050102010706020507" pitchFamily="18" charset="2"/>
                            </a:rPr>
                            <a:t>R = resistance (ohms, </a:t>
                          </a:r>
                          <a:r>
                            <a:rPr lang="el-GR" sz="1000" i="1" baseline="0" dirty="0" smtClean="0">
                              <a:sym typeface="Symbol" panose="05050102010706020507" pitchFamily="18" charset="2"/>
                            </a:rPr>
                            <a:t>Ω</a:t>
                          </a:r>
                          <a:r>
                            <a:rPr lang="en-GB" sz="1000" i="1" baseline="0" dirty="0" smtClean="0">
                              <a:sym typeface="Symbol" panose="05050102010706020507" pitchFamily="18" charset="2"/>
                            </a:rPr>
                            <a:t>)</a:t>
                          </a:r>
                          <a:endParaRPr lang="en-GB" sz="1000"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000" b="0" i="1" smtClean="0">
                                    <a:latin typeface="Cambria Math"/>
                                    <a:ea typeface="Cambria Math" panose="02040503050406030204" pitchFamily="18" charset="0"/>
                                  </a:rPr>
                                  <m:t>𝐸</m:t>
                                </m:r>
                                <m:r>
                                  <a:rPr lang="en-GB" sz="1000" b="0" i="1" smtClean="0">
                                    <a:latin typeface="Cambria Math"/>
                                    <a:ea typeface="Cambria Math" panose="02040503050406030204" pitchFamily="18" charset="0"/>
                                  </a:rPr>
                                  <m:t>=</m:t>
                                </m:r>
                                <m:r>
                                  <a:rPr lang="en-GB" sz="1000" b="0" i="1" smtClean="0">
                                    <a:latin typeface="Cambria Math"/>
                                    <a:ea typeface="Cambria Math" panose="02040503050406030204" pitchFamily="18" charset="0"/>
                                  </a:rPr>
                                  <m:t>𝑃</m:t>
                                </m:r>
                                <m:r>
                                  <a:rPr lang="en-GB" sz="1000" b="0" i="1" smtClean="0">
                                    <a:latin typeface="Cambria Math"/>
                                    <a:ea typeface="Cambria Math" panose="02040503050406030204" pitchFamily="18" charset="0"/>
                                  </a:rPr>
                                  <m:t> </m:t>
                                </m:r>
                                <m:r>
                                  <a:rPr lang="en-GB" sz="1000" b="0" i="1" smtClean="0">
                                    <a:latin typeface="Cambria Math"/>
                                    <a:ea typeface="Cambria Math" panose="02040503050406030204" pitchFamily="18" charset="0"/>
                                  </a:rPr>
                                  <m:t>𝑡</m:t>
                                </m:r>
                              </m:oMath>
                            </m:oMathPara>
                          </a14:m>
                          <a:endParaRPr lang="en-GB" sz="10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dirty="0" smtClean="0"/>
                            <a:t>E = energy transferred (joules, J)</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dirty="0" smtClean="0"/>
                            <a:t>P =</a:t>
                          </a:r>
                          <a:r>
                            <a:rPr lang="en-GB" sz="1000" i="1" baseline="0" dirty="0" smtClean="0"/>
                            <a:t> power (watts, W)</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baseline="0" dirty="0" smtClean="0"/>
                            <a:t>t = time (seconds, s)</a:t>
                          </a:r>
                          <a:endParaRPr lang="en-GB" sz="1000"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000" b="0" i="1" smtClean="0">
                                    <a:latin typeface="Cambria Math"/>
                                    <a:ea typeface="Cambria Math" panose="02040503050406030204" pitchFamily="18" charset="0"/>
                                  </a:rPr>
                                  <m:t>𝐸</m:t>
                                </m:r>
                                <m:r>
                                  <a:rPr lang="en-GB" sz="1000" b="0" i="1" smtClean="0">
                                    <a:latin typeface="Cambria Math"/>
                                    <a:ea typeface="Cambria Math" panose="02040503050406030204" pitchFamily="18" charset="0"/>
                                  </a:rPr>
                                  <m:t>=</m:t>
                                </m:r>
                                <m:r>
                                  <a:rPr lang="en-GB" sz="1000" b="0" i="1" smtClean="0">
                                    <a:latin typeface="Cambria Math"/>
                                    <a:ea typeface="Cambria Math" panose="02040503050406030204" pitchFamily="18" charset="0"/>
                                  </a:rPr>
                                  <m:t>𝑄</m:t>
                                </m:r>
                                <m:r>
                                  <a:rPr lang="en-GB" sz="1000" b="0" i="1" smtClean="0">
                                    <a:latin typeface="Cambria Math"/>
                                    <a:ea typeface="Cambria Math" panose="02040503050406030204" pitchFamily="18" charset="0"/>
                                  </a:rPr>
                                  <m:t> </m:t>
                                </m:r>
                                <m:r>
                                  <a:rPr lang="en-GB" sz="1000" b="0" i="1" smtClean="0">
                                    <a:latin typeface="Cambria Math"/>
                                    <a:ea typeface="Cambria Math" panose="02040503050406030204" pitchFamily="18" charset="0"/>
                                  </a:rPr>
                                  <m:t>𝑉</m:t>
                                </m:r>
                              </m:oMath>
                            </m:oMathPara>
                          </a14:m>
                          <a:endParaRPr lang="en-GB" sz="1000" b="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dirty="0" smtClean="0"/>
                            <a:t>E = energy transferred (joules, J)</a:t>
                          </a:r>
                        </a:p>
                        <a:p>
                          <a:pPr marL="0" indent="0">
                            <a:buFont typeface="Symbol" panose="05050102010706020507" pitchFamily="18" charset="2"/>
                            <a:buNone/>
                          </a:pPr>
                          <a:r>
                            <a:rPr lang="en-GB" sz="1000" i="1" dirty="0" smtClean="0">
                              <a:sym typeface="Symbol" panose="05050102010706020507" pitchFamily="18" charset="2"/>
                            </a:rPr>
                            <a:t>Q = charge flow (coulombs, C)</a:t>
                          </a:r>
                        </a:p>
                        <a:p>
                          <a:pPr marL="0" indent="0">
                            <a:buFont typeface="Symbol" panose="05050102010706020507" pitchFamily="18" charset="2"/>
                            <a:buNone/>
                          </a:pPr>
                          <a:r>
                            <a:rPr lang="en-GB" sz="1000" i="1" dirty="0" smtClean="0">
                              <a:sym typeface="Symbol" panose="05050102010706020507" pitchFamily="18" charset="2"/>
                            </a:rPr>
                            <a:t>V</a:t>
                          </a:r>
                          <a:r>
                            <a:rPr lang="en-GB" sz="1000" i="1" baseline="0" dirty="0" smtClean="0">
                              <a:sym typeface="Symbol" panose="05050102010706020507" pitchFamily="18" charset="2"/>
                            </a:rPr>
                            <a:t> = potential difference (volts, V)</a:t>
                          </a:r>
                          <a:endParaRPr lang="en-GB" sz="1000" i="1" dirty="0" smtClean="0">
                            <a:sym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984121358"/>
                  </p:ext>
                </p:extLst>
              </p:nvPr>
            </p:nvGraphicFramePr>
            <p:xfrm>
              <a:off x="5457056" y="1755656"/>
              <a:ext cx="4310113" cy="2482592"/>
            </p:xfrm>
            <a:graphic>
              <a:graphicData uri="http://schemas.openxmlformats.org/drawingml/2006/table">
                <a:tbl>
                  <a:tblPr firstRow="1" bandRow="1">
                    <a:tableStyleId>{5940675A-B579-460E-94D1-54222C63F5DA}</a:tableStyleId>
                  </a:tblPr>
                  <a:tblGrid>
                    <a:gridCol w="1296144"/>
                    <a:gridCol w="3013969"/>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52222" r="-232394" b="-306667"/>
                          </a:stretch>
                        </a:blipFill>
                      </a:tcPr>
                    </a:tc>
                    <a:tc>
                      <a:txBody>
                        <a:bodyPr/>
                        <a:lstStyle/>
                        <a:p>
                          <a:pPr marL="0" indent="0">
                            <a:buFont typeface="Symbol" panose="05050102010706020507" pitchFamily="18" charset="2"/>
                            <a:buNone/>
                          </a:pPr>
                          <a:r>
                            <a:rPr lang="en-GB" sz="1000" i="1" dirty="0" smtClean="0"/>
                            <a:t>P = power (watts, W)</a:t>
                          </a:r>
                        </a:p>
                        <a:p>
                          <a:pPr marL="0" indent="0">
                            <a:buFont typeface="Symbol" panose="05050102010706020507" pitchFamily="18" charset="2"/>
                            <a:buNone/>
                          </a:pPr>
                          <a:r>
                            <a:rPr lang="en-GB" sz="1000" i="1" dirty="0" smtClean="0"/>
                            <a:t>V = potential difference (volts,</a:t>
                          </a:r>
                          <a:r>
                            <a:rPr lang="en-GB" sz="1000" i="1" baseline="0" dirty="0" smtClean="0"/>
                            <a:t> V)</a:t>
                          </a:r>
                        </a:p>
                        <a:p>
                          <a:pPr marL="0" indent="0">
                            <a:buFont typeface="Symbol" panose="05050102010706020507" pitchFamily="18" charset="2"/>
                            <a:buNone/>
                          </a:pPr>
                          <a:r>
                            <a:rPr lang="en-GB" sz="1000" i="1" baseline="0" dirty="0" smtClean="0"/>
                            <a:t>I = current (amps, A)</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152222" r="-232394" b="-206667"/>
                          </a:stretch>
                        </a:blipFill>
                      </a:tcPr>
                    </a:tc>
                    <a:tc>
                      <a:txBody>
                        <a:bodyPr/>
                        <a:lstStyle/>
                        <a:p>
                          <a:pPr marL="0" indent="0">
                            <a:buFont typeface="Symbol" panose="05050102010706020507" pitchFamily="18" charset="2"/>
                            <a:buNone/>
                          </a:pPr>
                          <a:r>
                            <a:rPr lang="en-GB" sz="1000" i="1" dirty="0" smtClean="0"/>
                            <a:t>P = power (watts, W)</a:t>
                          </a:r>
                        </a:p>
                        <a:p>
                          <a:pPr marL="0" indent="0">
                            <a:buFont typeface="Symbol" panose="05050102010706020507" pitchFamily="18" charset="2"/>
                            <a:buNone/>
                          </a:pPr>
                          <a:r>
                            <a:rPr lang="en-GB" sz="1000" i="1" baseline="0" dirty="0" smtClean="0"/>
                            <a:t>I = current (amps, A)</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baseline="0" dirty="0" smtClean="0">
                              <a:sym typeface="Symbol" panose="05050102010706020507" pitchFamily="18" charset="2"/>
                            </a:rPr>
                            <a:t>R = resistance (ohms, </a:t>
                          </a:r>
                          <a:r>
                            <a:rPr lang="el-GR" sz="1000" i="1" baseline="0" dirty="0" smtClean="0">
                              <a:sym typeface="Symbol" panose="05050102010706020507" pitchFamily="18" charset="2"/>
                            </a:rPr>
                            <a:t>Ω</a:t>
                          </a:r>
                          <a:r>
                            <a:rPr lang="en-GB" sz="1000" i="1" baseline="0" dirty="0" smtClean="0">
                              <a:sym typeface="Symbol" panose="05050102010706020507" pitchFamily="18" charset="2"/>
                            </a:rPr>
                            <a:t>)</a:t>
                          </a:r>
                          <a:endParaRPr lang="en-GB" sz="1000"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252222" r="-232394" b="-106667"/>
                          </a:stretch>
                        </a:blipFill>
                      </a:tcPr>
                    </a:tc>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dirty="0" smtClean="0"/>
                            <a:t>E = energy transferred (joules, J)</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dirty="0" smtClean="0"/>
                            <a:t>P =</a:t>
                          </a:r>
                          <a:r>
                            <a:rPr lang="en-GB" sz="1000" i="1" baseline="0" dirty="0" smtClean="0"/>
                            <a:t> power (watts, W)</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baseline="0" dirty="0" smtClean="0"/>
                            <a:t>t = time (seconds, s)</a:t>
                          </a:r>
                          <a:endParaRPr lang="en-GB" sz="1000"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352222" r="-232394" b="-6667"/>
                          </a:stretch>
                        </a:blipFill>
                      </a:tcPr>
                    </a:tc>
                    <a:tc>
                      <a:txBody>
                        <a:bodyPr/>
                        <a:lstStyle/>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000" i="1" dirty="0" smtClean="0"/>
                            <a:t>E = energy transferred (joules, J)</a:t>
                          </a:r>
                        </a:p>
                        <a:p>
                          <a:pPr marL="0" indent="0">
                            <a:buFont typeface="Symbol" panose="05050102010706020507" pitchFamily="18" charset="2"/>
                            <a:buNone/>
                          </a:pPr>
                          <a:r>
                            <a:rPr lang="en-GB" sz="1000" i="1" dirty="0" smtClean="0">
                              <a:sym typeface="Symbol" panose="05050102010706020507" pitchFamily="18" charset="2"/>
                            </a:rPr>
                            <a:t>Q = charge flow (coulombs, C)</a:t>
                          </a:r>
                        </a:p>
                        <a:p>
                          <a:pPr marL="0" indent="0">
                            <a:buFont typeface="Symbol" panose="05050102010706020507" pitchFamily="18" charset="2"/>
                            <a:buNone/>
                          </a:pPr>
                          <a:r>
                            <a:rPr lang="en-GB" sz="1000" i="1" dirty="0" smtClean="0">
                              <a:sym typeface="Symbol" panose="05050102010706020507" pitchFamily="18" charset="2"/>
                            </a:rPr>
                            <a:t>V</a:t>
                          </a:r>
                          <a:r>
                            <a:rPr lang="en-GB" sz="1000" i="1" baseline="0" dirty="0" smtClean="0">
                              <a:sym typeface="Symbol" panose="05050102010706020507" pitchFamily="18" charset="2"/>
                            </a:rPr>
                            <a:t> = potential difference (volts, V)</a:t>
                          </a:r>
                          <a:endParaRPr lang="en-GB" sz="1000" i="1" dirty="0" smtClean="0">
                            <a:sym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12" name="Title 1"/>
          <p:cNvSpPr txBox="1">
            <a:spLocks/>
          </p:cNvSpPr>
          <p:nvPr/>
        </p:nvSpPr>
        <p:spPr>
          <a:xfrm>
            <a:off x="97903" y="2708920"/>
            <a:ext cx="5215137" cy="39604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Energy transfers in electrical appliances</a:t>
            </a:r>
          </a:p>
          <a:p>
            <a:pPr algn="l"/>
            <a:endParaRPr lang="en-GB" sz="1000" u="sng" dirty="0" smtClean="0">
              <a:latin typeface="+mj-lt"/>
            </a:endParaRPr>
          </a:p>
          <a:p>
            <a:pPr algn="l"/>
            <a:r>
              <a:rPr lang="en-GB" sz="1000" dirty="0" smtClean="0"/>
              <a:t>The whole point of electrical appliances is to transfer energy. The electrical potential energy from the supply is transferred to something useful – such as light and sound in your TV. The other way of saying this is that </a:t>
            </a:r>
            <a:r>
              <a:rPr lang="en-GB" sz="1000" b="1" dirty="0" smtClean="0"/>
              <a:t>work is done</a:t>
            </a:r>
            <a:r>
              <a:rPr lang="en-GB" sz="1000" dirty="0" smtClean="0"/>
              <a:t> when </a:t>
            </a:r>
            <a:r>
              <a:rPr lang="en-GB" sz="1000" b="1" dirty="0" smtClean="0"/>
              <a:t>charge flows</a:t>
            </a:r>
            <a:r>
              <a:rPr lang="en-GB" sz="1000" dirty="0"/>
              <a:t> </a:t>
            </a:r>
            <a:r>
              <a:rPr lang="en-GB" sz="1000" dirty="0" smtClean="0"/>
              <a:t>in a circuit. </a:t>
            </a:r>
          </a:p>
          <a:p>
            <a:pPr algn="l"/>
            <a:endParaRPr lang="en-GB" sz="1000" dirty="0"/>
          </a:p>
          <a:p>
            <a:pPr algn="l"/>
            <a:r>
              <a:rPr lang="en-GB" sz="1000" dirty="0" smtClean="0"/>
              <a:t>Some examples of energy transfers in electrical appliances: </a:t>
            </a:r>
          </a:p>
          <a:p>
            <a:pPr marL="171450" indent="-171450" algn="l">
              <a:buFont typeface="Arial" panose="020B0604020202020204" pitchFamily="34" charset="0"/>
              <a:buChar char="•"/>
            </a:pPr>
            <a:r>
              <a:rPr lang="en-GB" sz="1000" dirty="0" smtClean="0"/>
              <a:t>In your mobile phone, electrical potential energy from the dc supply (the battery) is transferred to light, sound and thermal energy. This means the energy from the battery is </a:t>
            </a:r>
            <a:r>
              <a:rPr lang="en-GB" sz="1000" b="1" dirty="0" smtClean="0"/>
              <a:t>dissipated</a:t>
            </a:r>
            <a:r>
              <a:rPr lang="en-GB" sz="1000" dirty="0" smtClean="0"/>
              <a:t> to the surroundings. </a:t>
            </a:r>
          </a:p>
          <a:p>
            <a:pPr marL="171450" indent="-171450" algn="l">
              <a:buFont typeface="Arial" panose="020B0604020202020204" pitchFamily="34" charset="0"/>
              <a:buChar char="•"/>
            </a:pPr>
            <a:r>
              <a:rPr lang="en-GB" sz="1000" dirty="0" smtClean="0"/>
              <a:t>A washing machine transfers electrical potential energy from the ac mains supply to kinetic energy in the electric motor (that’s why it spins), along with heat. Eventually, all the energy of the input is dissipated to the surroundings. </a:t>
            </a:r>
          </a:p>
          <a:p>
            <a:pPr marL="171450" indent="-171450" algn="l">
              <a:buFont typeface="Arial" panose="020B0604020202020204" pitchFamily="34" charset="0"/>
              <a:buChar char="•"/>
            </a:pPr>
            <a:r>
              <a:rPr lang="en-GB" sz="1000" dirty="0" smtClean="0"/>
              <a:t>An electric heater transfers the electrical potential energy of the supply </a:t>
            </a:r>
          </a:p>
          <a:p>
            <a:pPr indent="179388" algn="l"/>
            <a:r>
              <a:rPr lang="en-GB" sz="1000" dirty="0" smtClean="0"/>
              <a:t>to thermal energy. The energy stored in the supply ends up stored in </a:t>
            </a:r>
          </a:p>
          <a:p>
            <a:pPr indent="179388" algn="l"/>
            <a:r>
              <a:rPr lang="en-GB" sz="1000" dirty="0" smtClean="0"/>
              <a:t>the air, the walls, the floor and so on around the heater: stored in the </a:t>
            </a:r>
          </a:p>
          <a:p>
            <a:pPr indent="179388" algn="l"/>
            <a:r>
              <a:rPr lang="en-GB" sz="1000" dirty="0" smtClean="0"/>
              <a:t>heat of the materials. </a:t>
            </a:r>
          </a:p>
          <a:p>
            <a:pPr algn="l"/>
            <a:endParaRPr lang="en-GB" sz="1000" dirty="0"/>
          </a:p>
          <a:p>
            <a:pPr algn="l"/>
            <a:r>
              <a:rPr lang="en-GB" sz="1000" dirty="0" smtClean="0"/>
              <a:t>The amount of energy transferred by an appliance depends on the </a:t>
            </a:r>
            <a:r>
              <a:rPr lang="en-GB" sz="1000" b="1" dirty="0" smtClean="0"/>
              <a:t>power</a:t>
            </a:r>
            <a:r>
              <a:rPr lang="en-GB" sz="1000" dirty="0"/>
              <a:t> </a:t>
            </a:r>
            <a:r>
              <a:rPr lang="en-GB" sz="1000" dirty="0" smtClean="0"/>
              <a:t>of the appliance and the </a:t>
            </a:r>
            <a:r>
              <a:rPr lang="en-GB" sz="1000" b="1" dirty="0" smtClean="0"/>
              <a:t>time</a:t>
            </a:r>
            <a:r>
              <a:rPr lang="en-GB" sz="1000" dirty="0" smtClean="0"/>
              <a:t> it is switched on for. To find the amount of energy transferred, simply multiply the power of the appliance by the time it is on for (see third equation).</a:t>
            </a:r>
          </a:p>
          <a:p>
            <a:pPr algn="l"/>
            <a:endParaRPr lang="en-GB" sz="1000" dirty="0"/>
          </a:p>
          <a:p>
            <a:pPr algn="l"/>
            <a:r>
              <a:rPr lang="en-GB" sz="1000" dirty="0" smtClean="0"/>
              <a:t>Furthermore, since </a:t>
            </a:r>
            <a:r>
              <a:rPr lang="en-GB" sz="1000" dirty="0" err="1" smtClean="0"/>
              <a:t>p.d</a:t>
            </a:r>
            <a:r>
              <a:rPr lang="en-GB" sz="1000" dirty="0" smtClean="0"/>
              <a:t>. is a measure of how much work is done per coulomb of charge, you can find out how much work is done (aka energy transferred) by a circuit by multiplying the charge flow by the </a:t>
            </a:r>
            <a:r>
              <a:rPr lang="en-GB" sz="1000" dirty="0" err="1" smtClean="0"/>
              <a:t>p.d</a:t>
            </a:r>
            <a:r>
              <a:rPr lang="en-GB" sz="1000" dirty="0" smtClean="0"/>
              <a:t>. (see fourth equation). </a:t>
            </a:r>
            <a:endParaRPr lang="en-GB" sz="1000" dirty="0"/>
          </a:p>
        </p:txBody>
      </p:sp>
      <p:sp>
        <p:nvSpPr>
          <p:cNvPr id="15" name="Title 1"/>
          <p:cNvSpPr txBox="1">
            <a:spLocks/>
          </p:cNvSpPr>
          <p:nvPr/>
        </p:nvSpPr>
        <p:spPr>
          <a:xfrm>
            <a:off x="5457056" y="4365104"/>
            <a:ext cx="4320480" cy="187261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High power, low power</a:t>
            </a:r>
          </a:p>
          <a:p>
            <a:pPr algn="l"/>
            <a:endParaRPr lang="en-GB" sz="1000" u="sng" dirty="0" smtClean="0">
              <a:latin typeface="+mj-lt"/>
            </a:endParaRPr>
          </a:p>
          <a:p>
            <a:pPr algn="l"/>
            <a:r>
              <a:rPr lang="en-GB" sz="1000" dirty="0" smtClean="0"/>
              <a:t>The power of an appliance determines how much energy is transfers in a given length of time. If an appliance has a high power (e.g. a washing machine), it transfers lots of energy in a given time. If it has a low power (e.g. a lamp), it doesn’t transfer much energy in a given time, in comparison. </a:t>
            </a:r>
          </a:p>
          <a:p>
            <a:pPr algn="l"/>
            <a:endParaRPr lang="en-GB" sz="1000" dirty="0"/>
          </a:p>
          <a:p>
            <a:pPr algn="l"/>
            <a:r>
              <a:rPr lang="en-GB" sz="1000" dirty="0" smtClean="0"/>
              <a:t>The other way of looking at it is how long the appliance takes to transfer a given amount of energy, e.g. 1000 J. A washing machine will transfer the energy in a very short length of time, whereas a lamp will take much longer to transfer this energy. </a:t>
            </a:r>
          </a:p>
          <a:p>
            <a:pPr algn="l"/>
            <a:endParaRPr lang="en-GB" sz="1000" dirty="0"/>
          </a:p>
        </p:txBody>
      </p:sp>
      <p:pic>
        <p:nvPicPr>
          <p:cNvPr id="2050" name="Picture 2" descr="http://www.canwesavetheworld.com/images/jan12/marvin-radiant-electric-heater-600px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920" y="4710139"/>
            <a:ext cx="985127" cy="73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5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12: Quantitative Chemistry and Electrolysis</a:t>
            </a:r>
            <a:endParaRPr lang="en-GB" sz="1600" u="sng" dirty="0">
              <a:latin typeface="Berlin Sans FB Demi" panose="020E0802020502020306" pitchFamily="34" charset="0"/>
            </a:endParaRPr>
          </a:p>
        </p:txBody>
      </p:sp>
      <p:sp>
        <p:nvSpPr>
          <p:cNvPr id="9" name="Title 1"/>
          <p:cNvSpPr txBox="1">
            <a:spLocks/>
          </p:cNvSpPr>
          <p:nvPr/>
        </p:nvSpPr>
        <p:spPr>
          <a:xfrm>
            <a:off x="165879" y="894322"/>
            <a:ext cx="5184576" cy="361479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smtClean="0">
                <a:latin typeface="+mj-lt"/>
              </a:rPr>
              <a:t>Extracting Aluminium</a:t>
            </a:r>
          </a:p>
          <a:p>
            <a:pPr algn="l"/>
            <a:r>
              <a:rPr lang="en-GB" sz="1050" dirty="0" smtClean="0">
                <a:latin typeface="+mj-lt"/>
              </a:rPr>
              <a:t>Aluminium </a:t>
            </a:r>
            <a:r>
              <a:rPr lang="en-GB" sz="1050" dirty="0">
                <a:latin typeface="+mj-lt"/>
              </a:rPr>
              <a:t>oxide is dissolved in molten </a:t>
            </a:r>
            <a:r>
              <a:rPr lang="en-GB" sz="1050" dirty="0" err="1">
                <a:latin typeface="+mj-lt"/>
              </a:rPr>
              <a:t>cryolite</a:t>
            </a:r>
            <a:r>
              <a:rPr lang="en-GB" sz="1050" dirty="0">
                <a:latin typeface="+mj-lt"/>
              </a:rPr>
              <a:t> .</a:t>
            </a:r>
          </a:p>
          <a:p>
            <a:pPr algn="l"/>
            <a:r>
              <a:rPr lang="en-GB" sz="1050" dirty="0" err="1">
                <a:latin typeface="+mj-lt"/>
              </a:rPr>
              <a:t>Cryolite</a:t>
            </a:r>
            <a:r>
              <a:rPr lang="en-GB" sz="1050" dirty="0">
                <a:latin typeface="+mj-lt"/>
              </a:rPr>
              <a:t> reduces the melting point of aluminium oxide meaning the process requires less energy.</a:t>
            </a:r>
          </a:p>
          <a:p>
            <a:pPr algn="l"/>
            <a:r>
              <a:rPr lang="en-GB" sz="1050" dirty="0">
                <a:latin typeface="+mj-lt"/>
              </a:rPr>
              <a:t>Aluminium ions (Al+) are attracted to the  negative electrode.</a:t>
            </a:r>
          </a:p>
          <a:p>
            <a:pPr algn="l"/>
            <a:r>
              <a:rPr lang="en-GB" sz="1050" dirty="0">
                <a:latin typeface="+mj-lt"/>
              </a:rPr>
              <a:t>Aluminium atoms are formed at the negative electrode (gain 1 electron)</a:t>
            </a:r>
          </a:p>
          <a:p>
            <a:pPr algn="l"/>
            <a:r>
              <a:rPr lang="en-GB" sz="1050" dirty="0">
                <a:latin typeface="+mj-lt"/>
              </a:rPr>
              <a:t>Oxide ions are attracted to the positive electrode </a:t>
            </a:r>
          </a:p>
          <a:p>
            <a:pPr algn="l"/>
            <a:r>
              <a:rPr lang="en-GB" sz="1050" dirty="0">
                <a:latin typeface="+mj-lt"/>
              </a:rPr>
              <a:t>Oxygen is formed at the positive electrode (each ion loses 2 electrons)</a:t>
            </a:r>
          </a:p>
          <a:p>
            <a:pPr algn="l"/>
            <a:r>
              <a:rPr lang="en-GB" sz="1050" dirty="0">
                <a:latin typeface="+mj-lt"/>
              </a:rPr>
              <a:t>Oxygen reacts with carbon to make carbon   </a:t>
            </a:r>
            <a:r>
              <a:rPr lang="en-GB" sz="1050" dirty="0" smtClean="0">
                <a:latin typeface="+mj-lt"/>
              </a:rPr>
              <a:t>dioxide. This electrode needs to be replaced constantly.</a:t>
            </a:r>
          </a:p>
          <a:p>
            <a:pPr algn="l"/>
            <a:r>
              <a:rPr lang="en-GB" sz="1050" b="1" dirty="0" smtClean="0">
                <a:latin typeface="+mj-lt"/>
              </a:rPr>
              <a:t>At the negative electrode:                                                               At the positive electrode</a:t>
            </a:r>
            <a:endParaRPr lang="en-GB" sz="1050" b="1" dirty="0">
              <a:latin typeface="+mj-lt"/>
            </a:endParaRPr>
          </a:p>
          <a:p>
            <a:pPr algn="l"/>
            <a:r>
              <a:rPr lang="en-GB" sz="1050" dirty="0" smtClean="0">
                <a:latin typeface="+mj-lt"/>
              </a:rPr>
              <a:t>    Al</a:t>
            </a:r>
            <a:r>
              <a:rPr lang="en-GB" sz="1050" baseline="30000" dirty="0" smtClean="0">
                <a:latin typeface="+mj-lt"/>
              </a:rPr>
              <a:t>3+ </a:t>
            </a:r>
            <a:r>
              <a:rPr lang="en-GB" sz="1050" dirty="0">
                <a:latin typeface="+mj-lt"/>
              </a:rPr>
              <a:t>+ </a:t>
            </a:r>
            <a:r>
              <a:rPr lang="en-GB" sz="1050" dirty="0" smtClean="0">
                <a:latin typeface="+mj-lt"/>
              </a:rPr>
              <a:t>3e- </a:t>
            </a:r>
            <a:r>
              <a:rPr lang="en-GB" sz="1050" dirty="0">
                <a:latin typeface="+mj-lt"/>
              </a:rPr>
              <a:t>—&gt; </a:t>
            </a:r>
            <a:r>
              <a:rPr lang="en-GB" sz="1050" dirty="0" smtClean="0">
                <a:latin typeface="+mj-lt"/>
              </a:rPr>
              <a:t>Al</a:t>
            </a:r>
            <a:r>
              <a:rPr lang="en-GB" sz="1050" dirty="0">
                <a:latin typeface="+mj-lt"/>
              </a:rPr>
              <a:t>	</a:t>
            </a:r>
            <a:r>
              <a:rPr lang="en-GB" sz="1050" dirty="0" smtClean="0">
                <a:latin typeface="+mj-lt"/>
              </a:rPr>
              <a:t>                                                                        2O</a:t>
            </a:r>
            <a:r>
              <a:rPr lang="en-GB" sz="1050" baseline="30000" dirty="0" smtClean="0">
                <a:latin typeface="+mj-lt"/>
              </a:rPr>
              <a:t>2- </a:t>
            </a:r>
            <a:r>
              <a:rPr lang="en-GB" sz="1050" dirty="0">
                <a:latin typeface="+mj-lt"/>
              </a:rPr>
              <a:t>—&gt; O</a:t>
            </a:r>
            <a:r>
              <a:rPr lang="en-GB" sz="1050" baseline="-25000" dirty="0">
                <a:latin typeface="+mj-lt"/>
              </a:rPr>
              <a:t>2</a:t>
            </a:r>
            <a:r>
              <a:rPr lang="en-GB" sz="1050" dirty="0">
                <a:latin typeface="+mj-lt"/>
              </a:rPr>
              <a:t> + </a:t>
            </a:r>
            <a:r>
              <a:rPr lang="en-GB" sz="1050" dirty="0" smtClean="0">
                <a:latin typeface="+mj-lt"/>
              </a:rPr>
              <a:t>4e-</a:t>
            </a:r>
          </a:p>
          <a:p>
            <a:pPr algn="l"/>
            <a:endParaRPr lang="en-GB" sz="1050" baseline="-25000" dirty="0">
              <a:latin typeface="+mj-lt"/>
            </a:endParaRPr>
          </a:p>
          <a:p>
            <a:pPr algn="l"/>
            <a:endParaRPr lang="en-GB" sz="1050" baseline="-25000" dirty="0" smtClean="0">
              <a:latin typeface="+mj-lt"/>
            </a:endParaRPr>
          </a:p>
          <a:p>
            <a:pPr algn="l"/>
            <a:endParaRPr lang="en-GB" sz="1050" baseline="-25000" dirty="0">
              <a:latin typeface="+mj-lt"/>
            </a:endParaRPr>
          </a:p>
          <a:p>
            <a:pPr algn="l"/>
            <a:endParaRPr lang="en-GB" sz="1050" baseline="-25000" dirty="0" smtClean="0">
              <a:latin typeface="+mj-lt"/>
            </a:endParaRPr>
          </a:p>
          <a:p>
            <a:pPr algn="l"/>
            <a:endParaRPr lang="en-GB" sz="1050" baseline="-25000" dirty="0">
              <a:latin typeface="+mj-lt"/>
            </a:endParaRPr>
          </a:p>
          <a:p>
            <a:pPr algn="l"/>
            <a:endParaRPr lang="en-GB" sz="1050" baseline="-25000" dirty="0" smtClean="0">
              <a:latin typeface="+mj-lt"/>
            </a:endParaRPr>
          </a:p>
          <a:p>
            <a:pPr algn="l"/>
            <a:endParaRPr lang="en-GB" sz="1050" baseline="-25000" dirty="0">
              <a:latin typeface="+mj-lt"/>
            </a:endParaRPr>
          </a:p>
          <a:p>
            <a:pPr algn="l"/>
            <a:endParaRPr lang="en-GB" sz="1050" baseline="-25000" dirty="0" smtClean="0">
              <a:latin typeface="+mj-lt"/>
            </a:endParaRPr>
          </a:p>
          <a:p>
            <a:pPr algn="l"/>
            <a:endParaRPr lang="en-GB" sz="1050" baseline="-25000" dirty="0">
              <a:latin typeface="+mj-lt"/>
            </a:endParaRPr>
          </a:p>
          <a:p>
            <a:pPr algn="l"/>
            <a:endParaRPr lang="en-GB" sz="1050" baseline="-25000" dirty="0" smtClean="0">
              <a:latin typeface="+mj-lt"/>
            </a:endParaRPr>
          </a:p>
          <a:p>
            <a:pPr algn="l"/>
            <a:endParaRPr lang="en-GB" sz="1050" baseline="-25000" dirty="0">
              <a:latin typeface="+mj-lt"/>
            </a:endParaRPr>
          </a:p>
          <a:p>
            <a:pPr algn="l"/>
            <a:endParaRPr lang="en-GB" sz="1050" baseline="-25000" dirty="0" smtClean="0">
              <a:latin typeface="+mj-lt"/>
            </a:endParaRPr>
          </a:p>
          <a:p>
            <a:pPr algn="l"/>
            <a:endParaRPr lang="en-GB" sz="1050" baseline="-25000" dirty="0">
              <a:latin typeface="+mj-lt"/>
            </a:endParaRPr>
          </a:p>
          <a:p>
            <a:pPr algn="l"/>
            <a:endParaRPr lang="en-GB" sz="1050" baseline="-25000" dirty="0" smtClean="0">
              <a:latin typeface="+mj-lt"/>
            </a:endParaRPr>
          </a:p>
          <a:p>
            <a:r>
              <a:rPr lang="en-GB" sz="1100" dirty="0" smtClean="0">
                <a:latin typeface="+mj-lt"/>
              </a:rPr>
              <a:t>Overall equation:</a:t>
            </a:r>
          </a:p>
          <a:p>
            <a:r>
              <a:rPr lang="en-GB" sz="1100" dirty="0" smtClean="0">
                <a:latin typeface="+mj-lt"/>
              </a:rPr>
              <a:t>2Al</a:t>
            </a:r>
            <a:r>
              <a:rPr lang="en-GB" sz="1100" baseline="-25000" dirty="0" smtClean="0">
                <a:latin typeface="+mj-lt"/>
              </a:rPr>
              <a:t>2</a:t>
            </a:r>
            <a:r>
              <a:rPr lang="en-GB" sz="1100" dirty="0" smtClean="0">
                <a:latin typeface="+mj-lt"/>
              </a:rPr>
              <a:t>O</a:t>
            </a:r>
            <a:r>
              <a:rPr lang="en-GB" sz="1100" baseline="-25000" dirty="0" smtClean="0">
                <a:latin typeface="+mj-lt"/>
              </a:rPr>
              <a:t>3</a:t>
            </a:r>
            <a:r>
              <a:rPr lang="en-GB" sz="1100" dirty="0" smtClean="0">
                <a:latin typeface="+mj-lt"/>
              </a:rPr>
              <a:t> </a:t>
            </a:r>
            <a:r>
              <a:rPr lang="en-GB" sz="1100" dirty="0" smtClean="0">
                <a:latin typeface="+mj-lt"/>
                <a:sym typeface="Wingdings" panose="05000000000000000000" pitchFamily="2" charset="2"/>
              </a:rPr>
              <a:t> 4Al+3O</a:t>
            </a:r>
            <a:r>
              <a:rPr lang="en-GB" sz="1100" baseline="-25000" dirty="0" smtClean="0">
                <a:latin typeface="+mj-lt"/>
                <a:sym typeface="Wingdings" panose="05000000000000000000" pitchFamily="2" charset="2"/>
              </a:rPr>
              <a:t>2</a:t>
            </a:r>
            <a:endParaRPr lang="en-GB" sz="1100" baseline="-25000" dirty="0" smtClean="0">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758" y="2612527"/>
            <a:ext cx="1222817" cy="132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5350455" y="116632"/>
            <a:ext cx="4372234" cy="28803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700" b="1" dirty="0" smtClean="0">
                <a:latin typeface="+mj-lt"/>
              </a:rPr>
              <a:t>Electrolysis of Brine</a:t>
            </a:r>
          </a:p>
          <a:p>
            <a:pPr algn="l"/>
            <a:r>
              <a:rPr lang="en-GB" sz="800" dirty="0" smtClean="0"/>
              <a:t>Which elements form at which electrode depends on the </a:t>
            </a:r>
            <a:r>
              <a:rPr lang="en-GB" sz="800" b="1" dirty="0" smtClean="0"/>
              <a:t>reactivity</a:t>
            </a:r>
            <a:r>
              <a:rPr lang="en-GB" sz="800" dirty="0" smtClean="0"/>
              <a:t> of the elements involved.</a:t>
            </a:r>
          </a:p>
          <a:p>
            <a:pPr algn="l"/>
            <a:r>
              <a:rPr lang="en-GB" sz="800" dirty="0" smtClean="0"/>
              <a:t>For example , the electrolysis of brine is electrolysis of a solution of sodium chloride. </a:t>
            </a:r>
            <a:r>
              <a:rPr lang="en-GB" sz="800" dirty="0"/>
              <a:t>H</a:t>
            </a:r>
            <a:r>
              <a:rPr lang="en-GB" sz="800" dirty="0" smtClean="0"/>
              <a:t>owever </a:t>
            </a:r>
            <a:r>
              <a:rPr lang="en-GB" sz="800" dirty="0"/>
              <a:t>there are also H</a:t>
            </a:r>
            <a:r>
              <a:rPr lang="en-GB" sz="800" baseline="30000" dirty="0"/>
              <a:t>+  </a:t>
            </a:r>
            <a:r>
              <a:rPr lang="en-GB" sz="800" dirty="0"/>
              <a:t>and OH</a:t>
            </a:r>
            <a:r>
              <a:rPr lang="en-GB" sz="800" baseline="30000" dirty="0"/>
              <a:t>-  </a:t>
            </a:r>
            <a:r>
              <a:rPr lang="en-GB" sz="800" dirty="0" smtClean="0"/>
              <a:t>ions </a:t>
            </a:r>
            <a:r>
              <a:rPr lang="en-GB" sz="800" dirty="0"/>
              <a:t>form the </a:t>
            </a:r>
            <a:r>
              <a:rPr lang="en-GB" sz="800" dirty="0" smtClean="0"/>
              <a:t>water, </a:t>
            </a:r>
            <a:r>
              <a:rPr lang="en-GB" sz="800" dirty="0"/>
              <a:t>which is used as the solvent. This means there is more than one possible ion that can go to each electrode.</a:t>
            </a:r>
          </a:p>
          <a:p>
            <a:pPr algn="l"/>
            <a:endParaRPr lang="en-GB" sz="800" dirty="0" smtClean="0"/>
          </a:p>
          <a:p>
            <a:pPr algn="l"/>
            <a:r>
              <a:rPr lang="en-GB" sz="800" dirty="0" smtClean="0"/>
              <a:t>·</a:t>
            </a:r>
            <a:r>
              <a:rPr lang="en-GB" sz="800" dirty="0"/>
              <a:t> </a:t>
            </a:r>
            <a:r>
              <a:rPr lang="en-GB" sz="800" b="1" dirty="0"/>
              <a:t>Positive ions: </a:t>
            </a:r>
            <a:r>
              <a:rPr lang="en-GB" sz="800" dirty="0"/>
              <a:t>sodium (Na</a:t>
            </a:r>
            <a:r>
              <a:rPr lang="en-GB" sz="800" baseline="30000" dirty="0"/>
              <a:t>+</a:t>
            </a:r>
            <a:r>
              <a:rPr lang="en-GB" sz="800" dirty="0"/>
              <a:t>) and hydrogen (H</a:t>
            </a:r>
            <a:r>
              <a:rPr lang="en-GB" sz="800" baseline="30000" dirty="0"/>
              <a:t>+</a:t>
            </a:r>
            <a:r>
              <a:rPr lang="en-GB" sz="800" dirty="0"/>
              <a:t>)</a:t>
            </a:r>
          </a:p>
          <a:p>
            <a:pPr algn="l"/>
            <a:r>
              <a:rPr lang="en-GB" sz="800" dirty="0"/>
              <a:t>· </a:t>
            </a:r>
            <a:r>
              <a:rPr lang="en-GB" sz="800" b="1" dirty="0"/>
              <a:t>Negative ions: </a:t>
            </a:r>
            <a:r>
              <a:rPr lang="en-GB" sz="800" dirty="0"/>
              <a:t>chlorine (Cl</a:t>
            </a:r>
            <a:r>
              <a:rPr lang="en-GB" sz="800" baseline="30000" dirty="0"/>
              <a:t>-</a:t>
            </a:r>
            <a:r>
              <a:rPr lang="en-GB" sz="800" dirty="0"/>
              <a:t>) and hydroxide (OH</a:t>
            </a:r>
            <a:r>
              <a:rPr lang="en-GB" sz="800" baseline="30000" dirty="0"/>
              <a:t>-</a:t>
            </a:r>
            <a:r>
              <a:rPr lang="en-GB" sz="800" dirty="0"/>
              <a:t>)</a:t>
            </a:r>
          </a:p>
          <a:p>
            <a:pPr algn="l"/>
            <a:r>
              <a:rPr lang="en-GB" sz="800" dirty="0"/>
              <a:t>When there is a mixture of ions, the products formed depend on the reactivity of the elements involved.</a:t>
            </a:r>
          </a:p>
          <a:p>
            <a:pPr algn="l"/>
            <a:r>
              <a:rPr lang="en-GB" sz="800" dirty="0"/>
              <a:t>Hydrogen is less reactive than sodium, so hydrogen gas (H</a:t>
            </a:r>
            <a:r>
              <a:rPr lang="en-GB" sz="800" baseline="-25000" dirty="0"/>
              <a:t>2</a:t>
            </a:r>
            <a:r>
              <a:rPr lang="en-GB" sz="800" dirty="0"/>
              <a:t>) is produced at the negative electrode. </a:t>
            </a:r>
          </a:p>
          <a:p>
            <a:pPr algn="l"/>
            <a:r>
              <a:rPr lang="en-GB" sz="800" dirty="0"/>
              <a:t>Chlorine gas (Cl</a:t>
            </a:r>
            <a:r>
              <a:rPr lang="en-GB" sz="800" baseline="-25000" dirty="0"/>
              <a:t>2</a:t>
            </a:r>
            <a:r>
              <a:rPr lang="en-GB" sz="800" dirty="0"/>
              <a:t>) is produced at the positive </a:t>
            </a:r>
            <a:r>
              <a:rPr lang="en-GB" sz="800" dirty="0" err="1" smtClean="0"/>
              <a:t>electrode.Sodium</a:t>
            </a:r>
            <a:r>
              <a:rPr lang="en-GB" sz="800" dirty="0" smtClean="0"/>
              <a:t> </a:t>
            </a:r>
            <a:r>
              <a:rPr lang="en-GB" sz="800" dirty="0"/>
              <a:t>hydroxide is produced from the ions that remain in solution</a:t>
            </a:r>
            <a:r>
              <a:rPr lang="en-GB" sz="900" dirty="0"/>
              <a:t>.</a:t>
            </a:r>
          </a:p>
          <a:p>
            <a:pPr algn="l"/>
            <a:r>
              <a:rPr lang="en-GB" sz="1100" dirty="0" smtClean="0">
                <a:latin typeface="+mj-lt"/>
              </a:rPr>
              <a:t> </a:t>
            </a:r>
          </a:p>
          <a:p>
            <a:endParaRPr lang="en-GB" sz="1100" baseline="-25000" dirty="0" smtClean="0">
              <a:latin typeface="+mj-lt"/>
            </a:endParaRPr>
          </a:p>
          <a:p>
            <a:endParaRPr lang="en-GB" sz="1100" baseline="-25000" dirty="0">
              <a:latin typeface="+mj-lt"/>
            </a:endParaRPr>
          </a:p>
          <a:p>
            <a:endParaRPr lang="en-GB" sz="1100" baseline="-25000" dirty="0" smtClean="0">
              <a:latin typeface="+mj-lt"/>
            </a:endParaRPr>
          </a:p>
          <a:p>
            <a:endParaRPr lang="en-GB" sz="1100" baseline="-25000" dirty="0">
              <a:latin typeface="+mj-lt"/>
            </a:endParaRPr>
          </a:p>
          <a:p>
            <a:endParaRPr lang="en-GB" sz="1100" baseline="-25000" dirty="0" smtClean="0">
              <a:latin typeface="+mj-l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117" y="1761006"/>
            <a:ext cx="936104" cy="100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5373954" y="3140968"/>
            <a:ext cx="4283064" cy="35068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900" b="1" dirty="0" smtClean="0">
                <a:latin typeface="+mj-lt"/>
              </a:rPr>
              <a:t>Electrolysis of Copper Sulphate</a:t>
            </a:r>
          </a:p>
          <a:p>
            <a:pPr algn="l"/>
            <a:r>
              <a:rPr lang="en-GB" sz="1000" dirty="0" smtClean="0"/>
              <a:t>Which elements form at which electrode depends on the </a:t>
            </a:r>
            <a:r>
              <a:rPr lang="en-GB" sz="1000" b="1" dirty="0" smtClean="0"/>
              <a:t>reactivity</a:t>
            </a:r>
            <a:r>
              <a:rPr lang="en-GB" sz="1000" dirty="0" smtClean="0"/>
              <a:t> of the elements involved.</a:t>
            </a:r>
          </a:p>
          <a:p>
            <a:pPr algn="l"/>
            <a:r>
              <a:rPr lang="en-GB" sz="1000" dirty="0" smtClean="0"/>
              <a:t>For example, in the electrolysis of   aqueous copper sulphate is the electrolysis of </a:t>
            </a:r>
            <a:r>
              <a:rPr lang="en-GB" sz="1000" dirty="0"/>
              <a:t> </a:t>
            </a:r>
            <a:r>
              <a:rPr lang="en-GB" sz="1000" dirty="0" smtClean="0"/>
              <a:t>copper sulphate, however there are also H</a:t>
            </a:r>
            <a:r>
              <a:rPr lang="en-GB" sz="1000" baseline="30000" dirty="0" smtClean="0"/>
              <a:t>+  </a:t>
            </a:r>
            <a:r>
              <a:rPr lang="en-GB" sz="1000" dirty="0" smtClean="0"/>
              <a:t>and OH</a:t>
            </a:r>
            <a:r>
              <a:rPr lang="en-GB" sz="1000" baseline="30000" dirty="0" smtClean="0"/>
              <a:t>- I </a:t>
            </a:r>
            <a:r>
              <a:rPr lang="en-GB" sz="1000" dirty="0" smtClean="0"/>
              <a:t>ions form the water which is used as the solvent. This means there is more than one possible ion that can go to each electrode.</a:t>
            </a:r>
            <a:endParaRPr lang="en-GB" sz="1000" dirty="0"/>
          </a:p>
          <a:p>
            <a:pPr algn="l"/>
            <a:r>
              <a:rPr lang="en-GB" sz="1000" dirty="0" smtClean="0"/>
              <a:t>·</a:t>
            </a:r>
            <a:r>
              <a:rPr lang="en-GB" sz="1000" dirty="0"/>
              <a:t> </a:t>
            </a:r>
            <a:r>
              <a:rPr lang="en-GB" sz="1000" b="1" dirty="0"/>
              <a:t>Positive ions: </a:t>
            </a:r>
            <a:r>
              <a:rPr lang="en-GB" sz="1000" dirty="0"/>
              <a:t>sodium </a:t>
            </a:r>
            <a:r>
              <a:rPr lang="en-GB" sz="1000" dirty="0" smtClean="0"/>
              <a:t>(Cu</a:t>
            </a:r>
            <a:r>
              <a:rPr lang="en-GB" sz="1000" baseline="30000" dirty="0" smtClean="0"/>
              <a:t>2+</a:t>
            </a:r>
            <a:r>
              <a:rPr lang="en-GB" sz="1000" dirty="0" smtClean="0"/>
              <a:t>) </a:t>
            </a:r>
            <a:r>
              <a:rPr lang="en-GB" sz="1000" dirty="0"/>
              <a:t>and hydrogen (H</a:t>
            </a:r>
            <a:r>
              <a:rPr lang="en-GB" sz="1000" baseline="30000" dirty="0"/>
              <a:t>+</a:t>
            </a:r>
            <a:r>
              <a:rPr lang="en-GB" sz="1000" dirty="0"/>
              <a:t>)</a:t>
            </a:r>
          </a:p>
          <a:p>
            <a:pPr algn="l"/>
            <a:r>
              <a:rPr lang="en-GB" sz="1000" dirty="0"/>
              <a:t>· </a:t>
            </a:r>
            <a:r>
              <a:rPr lang="en-GB" sz="1000" b="1" dirty="0"/>
              <a:t>Negative ions: </a:t>
            </a:r>
            <a:r>
              <a:rPr lang="en-GB" sz="1000" dirty="0" smtClean="0"/>
              <a:t>sulphate(SO</a:t>
            </a:r>
            <a:r>
              <a:rPr lang="en-GB" sz="1000" baseline="-25000" dirty="0" smtClean="0"/>
              <a:t>4</a:t>
            </a:r>
            <a:r>
              <a:rPr lang="en-GB" sz="1000" baseline="30000" dirty="0" smtClean="0"/>
              <a:t>2-</a:t>
            </a:r>
            <a:r>
              <a:rPr lang="en-GB" sz="1000" dirty="0" smtClean="0"/>
              <a:t>) </a:t>
            </a:r>
            <a:r>
              <a:rPr lang="en-GB" sz="1000" dirty="0"/>
              <a:t>and hydroxide (OH</a:t>
            </a:r>
            <a:r>
              <a:rPr lang="en-GB" sz="1000" baseline="30000" dirty="0"/>
              <a:t>-</a:t>
            </a:r>
            <a:r>
              <a:rPr lang="en-GB" sz="1000" dirty="0"/>
              <a:t>)</a:t>
            </a:r>
          </a:p>
          <a:p>
            <a:pPr algn="l"/>
            <a:r>
              <a:rPr lang="en-GB" sz="1000" dirty="0"/>
              <a:t>When there is a mixture of ions, the products formed depend on the reactivity of the </a:t>
            </a:r>
            <a:r>
              <a:rPr lang="en-GB" sz="1000" dirty="0" smtClean="0"/>
              <a:t>ions </a:t>
            </a:r>
            <a:r>
              <a:rPr lang="en-GB" sz="1000" dirty="0"/>
              <a:t>involved.</a:t>
            </a:r>
          </a:p>
          <a:p>
            <a:pPr algn="l"/>
            <a:r>
              <a:rPr lang="en-GB" sz="1000" dirty="0" smtClean="0"/>
              <a:t>Copper is </a:t>
            </a:r>
            <a:r>
              <a:rPr lang="en-GB" sz="1000" b="1" dirty="0"/>
              <a:t>less reactive </a:t>
            </a:r>
            <a:r>
              <a:rPr lang="en-GB" sz="1000" dirty="0"/>
              <a:t>than </a:t>
            </a:r>
            <a:r>
              <a:rPr lang="en-GB" sz="1000" dirty="0" smtClean="0"/>
              <a:t>hydrogen, </a:t>
            </a:r>
            <a:r>
              <a:rPr lang="en-GB" sz="1000" dirty="0"/>
              <a:t>so </a:t>
            </a:r>
            <a:r>
              <a:rPr lang="en-GB" sz="1000" dirty="0" smtClean="0"/>
              <a:t>copper (Cu) </a:t>
            </a:r>
            <a:r>
              <a:rPr lang="en-GB" sz="1000" dirty="0"/>
              <a:t>is produced at the negative electrode. </a:t>
            </a:r>
            <a:endParaRPr lang="en-GB" sz="1000" dirty="0" smtClean="0"/>
          </a:p>
          <a:p>
            <a:pPr algn="l"/>
            <a:r>
              <a:rPr lang="en-GB" sz="1000" dirty="0" smtClean="0"/>
              <a:t>The half equation is:</a:t>
            </a:r>
          </a:p>
          <a:p>
            <a:pPr algn="l"/>
            <a:r>
              <a:rPr lang="en-GB" sz="1000" dirty="0"/>
              <a:t>Cu</a:t>
            </a:r>
            <a:r>
              <a:rPr lang="en-GB" sz="1000" baseline="30000" dirty="0"/>
              <a:t>2+</a:t>
            </a:r>
            <a:r>
              <a:rPr lang="en-GB" sz="1000" dirty="0"/>
              <a:t> + 2e</a:t>
            </a:r>
            <a:r>
              <a:rPr lang="en-GB" sz="1000" baseline="30000" dirty="0"/>
              <a:t>-</a:t>
            </a:r>
            <a:r>
              <a:rPr lang="en-GB" sz="1000" dirty="0"/>
              <a:t> → </a:t>
            </a:r>
            <a:r>
              <a:rPr lang="en-GB" sz="1000" dirty="0" smtClean="0"/>
              <a:t>Cu</a:t>
            </a:r>
            <a:endParaRPr lang="en-GB" sz="1000" dirty="0"/>
          </a:p>
          <a:p>
            <a:pPr algn="l"/>
            <a:r>
              <a:rPr lang="en-GB" sz="1000" dirty="0" smtClean="0"/>
              <a:t>The hydroxide ion is more reactive than the sulphate ion, therefore this </a:t>
            </a:r>
            <a:r>
              <a:rPr lang="en-GB" sz="1000" b="1" dirty="0" smtClean="0"/>
              <a:t>forms water (H</a:t>
            </a:r>
            <a:r>
              <a:rPr lang="en-GB" sz="1000" b="1" baseline="-25000" dirty="0" smtClean="0"/>
              <a:t>2</a:t>
            </a:r>
            <a:r>
              <a:rPr lang="en-GB" sz="1000" b="1" dirty="0" smtClean="0"/>
              <a:t>O) and oxygen </a:t>
            </a:r>
            <a:r>
              <a:rPr lang="en-GB" sz="1000" dirty="0" smtClean="0"/>
              <a:t>at </a:t>
            </a:r>
            <a:r>
              <a:rPr lang="en-GB" sz="1000" dirty="0"/>
              <a:t>the positive electrode</a:t>
            </a:r>
            <a:r>
              <a:rPr lang="en-GB" sz="1000" dirty="0" smtClean="0"/>
              <a:t>.</a:t>
            </a:r>
          </a:p>
          <a:p>
            <a:pPr algn="l"/>
            <a:r>
              <a:rPr lang="en-GB" sz="900" dirty="0"/>
              <a:t>4OH</a:t>
            </a:r>
            <a:r>
              <a:rPr lang="en-GB" sz="900" baseline="30000" dirty="0"/>
              <a:t>-</a:t>
            </a:r>
            <a:r>
              <a:rPr lang="en-GB" sz="900" dirty="0"/>
              <a:t> </a:t>
            </a:r>
            <a:r>
              <a:rPr lang="en-GB" sz="900" dirty="0" smtClean="0"/>
              <a:t> </a:t>
            </a:r>
            <a:r>
              <a:rPr lang="en-GB" sz="900" dirty="0"/>
              <a:t>→ O</a:t>
            </a:r>
            <a:r>
              <a:rPr lang="en-GB" sz="900" baseline="-25000" dirty="0"/>
              <a:t>2</a:t>
            </a:r>
            <a:r>
              <a:rPr lang="en-GB" sz="900" dirty="0"/>
              <a:t> + </a:t>
            </a:r>
            <a:r>
              <a:rPr lang="en-GB" sz="900" dirty="0" smtClean="0"/>
              <a:t>2H</a:t>
            </a:r>
            <a:r>
              <a:rPr lang="en-GB" sz="900" baseline="-25000" dirty="0" smtClean="0"/>
              <a:t>2</a:t>
            </a:r>
            <a:r>
              <a:rPr lang="en-GB" sz="900" dirty="0" smtClean="0"/>
              <a:t>O +4</a:t>
            </a:r>
            <a:r>
              <a:rPr lang="en-GB" sz="1000" dirty="0"/>
              <a:t> 2e</a:t>
            </a:r>
            <a:r>
              <a:rPr lang="en-GB" sz="1000" baseline="30000" dirty="0"/>
              <a:t>-</a:t>
            </a:r>
            <a:endParaRPr lang="en-GB" sz="1000" dirty="0"/>
          </a:p>
          <a:p>
            <a:pPr algn="l"/>
            <a:r>
              <a:rPr lang="en-GB" sz="1000" dirty="0" smtClean="0">
                <a:latin typeface="+mj-lt"/>
              </a:rPr>
              <a:t> </a:t>
            </a:r>
          </a:p>
          <a:p>
            <a:pPr algn="l"/>
            <a:r>
              <a:rPr lang="en-GB" sz="1000" dirty="0" smtClean="0">
                <a:latin typeface="+mj-lt"/>
              </a:rPr>
              <a:t>As a rule if a halide ion is present , this will form at the positive electrode, however if no halide is present then oxygen and water will form at the positive electrode.</a:t>
            </a:r>
          </a:p>
          <a:p>
            <a:endParaRPr lang="en-GB" sz="800" baseline="-25000" dirty="0" smtClean="0">
              <a:latin typeface="+mj-lt"/>
            </a:endParaRPr>
          </a:p>
          <a:p>
            <a:endParaRPr lang="en-GB" sz="1050" baseline="-25000" dirty="0">
              <a:latin typeface="+mj-lt"/>
            </a:endParaRPr>
          </a:p>
          <a:p>
            <a:endParaRPr lang="en-GB" sz="1050" baseline="-25000" dirty="0" smtClean="0">
              <a:latin typeface="+mj-lt"/>
            </a:endParaRPr>
          </a:p>
          <a:p>
            <a:endParaRPr lang="en-GB" sz="1050" baseline="-25000" dirty="0">
              <a:latin typeface="+mj-lt"/>
            </a:endParaRPr>
          </a:p>
          <a:p>
            <a:endParaRPr lang="en-GB" sz="1100" baseline="-25000" dirty="0" smtClean="0">
              <a:latin typeface="+mj-lt"/>
            </a:endParaRPr>
          </a:p>
        </p:txBody>
      </p:sp>
      <p:sp>
        <p:nvSpPr>
          <p:cNvPr id="11" name="Title 1"/>
          <p:cNvSpPr txBox="1">
            <a:spLocks/>
          </p:cNvSpPr>
          <p:nvPr/>
        </p:nvSpPr>
        <p:spPr>
          <a:xfrm>
            <a:off x="212535" y="4581128"/>
            <a:ext cx="5100505" cy="218714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900" b="1" dirty="0" smtClean="0">
                <a:latin typeface="+mj-lt"/>
              </a:rPr>
              <a:t>Electrolysis of Copper Sulphate</a:t>
            </a:r>
          </a:p>
          <a:p>
            <a:endParaRPr lang="en-GB" sz="1050" baseline="-25000" dirty="0">
              <a:latin typeface="+mj-lt"/>
            </a:endParaRPr>
          </a:p>
          <a:p>
            <a:endParaRPr lang="en-GB" sz="1050" baseline="-25000" dirty="0" smtClean="0">
              <a:latin typeface="+mj-lt"/>
            </a:endParaRPr>
          </a:p>
          <a:p>
            <a:endParaRPr lang="en-GB" sz="1050" baseline="-25000" dirty="0">
              <a:latin typeface="+mj-lt"/>
            </a:endParaRPr>
          </a:p>
          <a:p>
            <a:endParaRPr lang="en-GB" sz="1100" baseline="-25000" dirty="0" smtClean="0">
              <a:latin typeface="+mj-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39" y="4867273"/>
            <a:ext cx="2160495" cy="174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83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18:Energetics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93307250"/>
              </p:ext>
            </p:extLst>
          </p:nvPr>
        </p:nvGraphicFramePr>
        <p:xfrm>
          <a:off x="5457056" y="116632"/>
          <a:ext cx="4310112" cy="1206336"/>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Reaction Profile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graph</a:t>
                      </a:r>
                      <a:r>
                        <a:rPr lang="en-GB" sz="1000" baseline="0" dirty="0" smtClean="0"/>
                        <a:t> which shows the energies of the products and reactants in a chemical reaction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Exothermic</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reaction that give</a:t>
                      </a:r>
                      <a:r>
                        <a:rPr lang="en-GB" sz="1000" baseline="0" dirty="0" smtClean="0"/>
                        <a:t>s out heat to the surroundings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Endothermic</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reaction that takes heat in from the surroundings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908719"/>
            <a:ext cx="5184576" cy="306883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800" b="1" dirty="0" smtClean="0">
                <a:latin typeface="+mj-lt"/>
              </a:rPr>
              <a:t>Energy in Reactions</a:t>
            </a:r>
            <a:endParaRPr lang="en-GB" sz="800" b="1" dirty="0">
              <a:latin typeface="+mj-lt"/>
            </a:endParaRPr>
          </a:p>
          <a:p>
            <a:pPr algn="l"/>
            <a:r>
              <a:rPr lang="en-GB" sz="800" dirty="0"/>
              <a:t>Energy is conserved in chemical reactions. </a:t>
            </a:r>
            <a:r>
              <a:rPr lang="en-GB" sz="800" dirty="0" smtClean="0"/>
              <a:t>The amount </a:t>
            </a:r>
            <a:r>
              <a:rPr lang="en-GB" sz="800" dirty="0"/>
              <a:t>of energy in the </a:t>
            </a:r>
            <a:r>
              <a:rPr lang="en-GB" sz="800" b="1" dirty="0"/>
              <a:t>universe at the end</a:t>
            </a:r>
            <a:r>
              <a:rPr lang="en-GB" sz="800" dirty="0"/>
              <a:t> of a</a:t>
            </a:r>
            <a:br>
              <a:rPr lang="en-GB" sz="800" dirty="0"/>
            </a:br>
            <a:r>
              <a:rPr lang="en-GB" sz="800" dirty="0"/>
              <a:t>chemical reaction </a:t>
            </a:r>
            <a:r>
              <a:rPr lang="en-GB" sz="800" b="1" dirty="0"/>
              <a:t>is the same as before the reaction </a:t>
            </a:r>
            <a:r>
              <a:rPr lang="en-GB" sz="800" dirty="0"/>
              <a:t>takes place. </a:t>
            </a:r>
            <a:r>
              <a:rPr lang="en-GB" sz="800" dirty="0" smtClean="0"/>
              <a:t>In a chemical reaction, bond breaking and bond making occur. To break a chemical bond you need to overcome the force of attraction in the bond, this process requires energy  therefore it is </a:t>
            </a:r>
            <a:r>
              <a:rPr lang="en-GB" sz="800" b="1" dirty="0" smtClean="0"/>
              <a:t>endothermic. </a:t>
            </a:r>
            <a:r>
              <a:rPr lang="en-GB" sz="800" dirty="0" smtClean="0"/>
              <a:t>The process of bond formation is </a:t>
            </a:r>
            <a:r>
              <a:rPr lang="en-GB" sz="800" b="1" dirty="0" smtClean="0"/>
              <a:t>exothermic,</a:t>
            </a:r>
            <a:r>
              <a:rPr lang="en-GB" sz="800" dirty="0" smtClean="0"/>
              <a:t> energy is released when bonds form. In a chemical reaction the difference between the energy required to break the bonds and the energy gained from making the bonds will decide whether a reaction is exothermic or endothermic.</a:t>
            </a:r>
            <a:endParaRPr lang="en-GB" sz="800" dirty="0" smtClean="0">
              <a:latin typeface="+mj-lt"/>
            </a:endParaRPr>
          </a:p>
          <a:p>
            <a:pPr algn="l"/>
            <a:r>
              <a:rPr lang="en-GB" sz="800" dirty="0" smtClean="0"/>
              <a:t>Chemical reactions can therefore be divided into exothermic and endothermic chemical reactions.</a:t>
            </a:r>
            <a:endParaRPr lang="en-GB" sz="800" dirty="0"/>
          </a:p>
        </p:txBody>
      </p:sp>
      <p:graphicFrame>
        <p:nvGraphicFramePr>
          <p:cNvPr id="5" name="Table 4"/>
          <p:cNvGraphicFramePr>
            <a:graphicFrameLocks noGrp="1"/>
          </p:cNvGraphicFramePr>
          <p:nvPr>
            <p:extLst>
              <p:ext uri="{D42A27DB-BD31-4B8C-83A1-F6EECF244321}">
                <p14:modId xmlns:p14="http://schemas.microsoft.com/office/powerpoint/2010/main" val="2434190702"/>
              </p:ext>
            </p:extLst>
          </p:nvPr>
        </p:nvGraphicFramePr>
        <p:xfrm>
          <a:off x="258416" y="1969143"/>
          <a:ext cx="4869904" cy="1977402"/>
        </p:xfrm>
        <a:graphic>
          <a:graphicData uri="http://schemas.openxmlformats.org/drawingml/2006/table">
            <a:tbl>
              <a:tblPr firstRow="1" bandRow="1">
                <a:tableStyleId>{5940675A-B579-460E-94D1-54222C63F5DA}</a:tableStyleId>
              </a:tblPr>
              <a:tblGrid>
                <a:gridCol w="929371"/>
                <a:gridCol w="1078070"/>
                <a:gridCol w="1628963"/>
                <a:gridCol w="1233500"/>
              </a:tblGrid>
              <a:tr h="422922">
                <a:tc>
                  <a:txBody>
                    <a:bodyPr/>
                    <a:lstStyle/>
                    <a:p>
                      <a:endParaRPr lang="en-GB" sz="1400" dirty="0"/>
                    </a:p>
                  </a:txBody>
                  <a:tcPr/>
                </a:tc>
                <a:tc>
                  <a:txBody>
                    <a:bodyPr/>
                    <a:lstStyle/>
                    <a:p>
                      <a:pPr algn="ctr"/>
                      <a:r>
                        <a:rPr lang="en-GB" sz="900" b="1" dirty="0" smtClean="0"/>
                        <a:t>What happens?</a:t>
                      </a:r>
                      <a:endParaRPr lang="en-GB" sz="900" b="1" dirty="0"/>
                    </a:p>
                  </a:txBody>
                  <a:tcPr/>
                </a:tc>
                <a:tc>
                  <a:txBody>
                    <a:bodyPr/>
                    <a:lstStyle/>
                    <a:p>
                      <a:pPr algn="ctr"/>
                      <a:r>
                        <a:rPr lang="en-GB" sz="900" b="1" dirty="0" smtClean="0"/>
                        <a:t>Why?</a:t>
                      </a:r>
                      <a:endParaRPr lang="en-GB" sz="900" b="1" dirty="0"/>
                    </a:p>
                  </a:txBody>
                  <a:tcPr/>
                </a:tc>
                <a:tc>
                  <a:txBody>
                    <a:bodyPr/>
                    <a:lstStyle/>
                    <a:p>
                      <a:pPr algn="ctr"/>
                      <a:r>
                        <a:rPr lang="en-GB" sz="900" b="1" dirty="0" smtClean="0"/>
                        <a:t>Example</a:t>
                      </a:r>
                      <a:endParaRPr lang="en-GB" sz="900" b="1" dirty="0"/>
                    </a:p>
                  </a:txBody>
                  <a:tcPr/>
                </a:tc>
              </a:tr>
              <a:tr h="573552">
                <a:tc>
                  <a:txBody>
                    <a:bodyPr/>
                    <a:lstStyle/>
                    <a:p>
                      <a:r>
                        <a:rPr lang="en-GB" sz="900" b="1" dirty="0" smtClean="0"/>
                        <a:t>Exothermic</a:t>
                      </a:r>
                      <a:endParaRPr lang="en-GB" sz="900" b="1" dirty="0"/>
                    </a:p>
                  </a:txBody>
                  <a:tcPr/>
                </a:tc>
                <a:tc>
                  <a:txBody>
                    <a:bodyPr/>
                    <a:lstStyle/>
                    <a:p>
                      <a:r>
                        <a:rPr lang="en-GB" sz="800" dirty="0" smtClean="0"/>
                        <a:t>Heat</a:t>
                      </a:r>
                      <a:r>
                        <a:rPr lang="en-GB" sz="800" baseline="0" dirty="0" smtClean="0"/>
                        <a:t> energy  is transferred to the surroundings.</a:t>
                      </a:r>
                      <a:endParaRPr lang="en-GB" sz="800" dirty="0"/>
                    </a:p>
                  </a:txBody>
                  <a:tcPr/>
                </a:tc>
                <a:tc>
                  <a:txBody>
                    <a:bodyPr/>
                    <a:lstStyle/>
                    <a:p>
                      <a:r>
                        <a:rPr lang="en-GB" sz="800" dirty="0" smtClean="0"/>
                        <a:t>The energy  required to break chemical</a:t>
                      </a:r>
                      <a:r>
                        <a:rPr lang="en-GB" sz="800" baseline="0" dirty="0" smtClean="0"/>
                        <a:t> bonds is less than the energy gained from making chemical bonds. Therefore the excess is given off as heat to the surroundings.</a:t>
                      </a:r>
                      <a:endParaRPr lang="en-GB" sz="800" dirty="0"/>
                    </a:p>
                  </a:txBody>
                  <a:tcPr/>
                </a:tc>
                <a:tc>
                  <a:txBody>
                    <a:bodyPr/>
                    <a:lstStyle/>
                    <a:p>
                      <a:r>
                        <a:rPr lang="en-GB" sz="800" dirty="0" smtClean="0"/>
                        <a:t>Combustion reaction, reactions</a:t>
                      </a:r>
                      <a:r>
                        <a:rPr lang="en-GB" sz="800" baseline="0" dirty="0" smtClean="0"/>
                        <a:t> </a:t>
                      </a:r>
                      <a:r>
                        <a:rPr lang="en-GB" sz="800" dirty="0" smtClean="0"/>
                        <a:t>used in hand warmers</a:t>
                      </a:r>
                      <a:endParaRPr lang="en-GB" sz="800" dirty="0"/>
                    </a:p>
                  </a:txBody>
                  <a:tcPr/>
                </a:tc>
              </a:tr>
              <a:tr h="625693">
                <a:tc>
                  <a:txBody>
                    <a:bodyPr/>
                    <a:lstStyle/>
                    <a:p>
                      <a:r>
                        <a:rPr lang="en-GB" sz="900" b="1" dirty="0" smtClean="0"/>
                        <a:t>Endothermic</a:t>
                      </a:r>
                      <a:endParaRPr lang="en-GB" sz="900" b="1" dirty="0"/>
                    </a:p>
                  </a:txBody>
                  <a:tcPr/>
                </a:tc>
                <a:tc>
                  <a:txBody>
                    <a:bodyPr/>
                    <a:lstStyle/>
                    <a:p>
                      <a:r>
                        <a:rPr lang="en-GB" sz="800" dirty="0" smtClean="0"/>
                        <a:t>Heat energy is taken in from</a:t>
                      </a:r>
                      <a:r>
                        <a:rPr lang="en-GB" sz="800" baseline="0" dirty="0" smtClean="0"/>
                        <a:t> </a:t>
                      </a:r>
                      <a:r>
                        <a:rPr lang="en-GB" sz="800" dirty="0" smtClean="0"/>
                        <a:t>the</a:t>
                      </a:r>
                      <a:r>
                        <a:rPr lang="en-GB" sz="800" baseline="0" dirty="0" smtClean="0"/>
                        <a:t> surroundings</a:t>
                      </a:r>
                      <a:endParaRPr lang="en-GB"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The energy  required to break chemical</a:t>
                      </a:r>
                      <a:r>
                        <a:rPr lang="en-GB" sz="800" baseline="0" dirty="0" smtClean="0"/>
                        <a:t> bonds is more than the energy gained from making chemical bonds. Therefore  heat is taken in from the surroundings.</a:t>
                      </a:r>
                      <a:endParaRPr lang="en-GB" sz="900" dirty="0"/>
                    </a:p>
                  </a:txBody>
                  <a:tcPr/>
                </a:tc>
                <a:tc>
                  <a:txBody>
                    <a:bodyPr/>
                    <a:lstStyle/>
                    <a:p>
                      <a:r>
                        <a:rPr lang="en-GB" sz="800" kern="1200" dirty="0" smtClean="0">
                          <a:solidFill>
                            <a:schemeClr val="tx1"/>
                          </a:solidFill>
                          <a:effectLst/>
                          <a:latin typeface="+mn-lt"/>
                          <a:ea typeface="+mn-ea"/>
                          <a:cs typeface="+mn-cs"/>
                        </a:rPr>
                        <a:t>The reaction of citric acid and</a:t>
                      </a:r>
                      <a:r>
                        <a:rPr lang="en-GB" sz="1000" kern="1200" baseline="0" dirty="0" smtClean="0">
                          <a:solidFill>
                            <a:schemeClr val="tx1"/>
                          </a:solidFill>
                          <a:effectLst/>
                          <a:latin typeface="+mn-lt"/>
                          <a:ea typeface="+mn-ea"/>
                          <a:cs typeface="+mn-cs"/>
                        </a:rPr>
                        <a:t> </a:t>
                      </a:r>
                      <a:r>
                        <a:rPr lang="en-GB" sz="800" kern="1200" dirty="0" smtClean="0">
                          <a:solidFill>
                            <a:schemeClr val="tx1"/>
                          </a:solidFill>
                          <a:effectLst/>
                          <a:latin typeface="+mn-lt"/>
                          <a:ea typeface="+mn-ea"/>
                          <a:cs typeface="+mn-cs"/>
                        </a:rPr>
                        <a:t>sodium </a:t>
                      </a:r>
                      <a:r>
                        <a:rPr lang="en-GB" sz="800" kern="1200" dirty="0" err="1" smtClean="0">
                          <a:solidFill>
                            <a:schemeClr val="tx1"/>
                          </a:solidFill>
                          <a:effectLst/>
                          <a:latin typeface="+mn-lt"/>
                          <a:ea typeface="+mn-ea"/>
                          <a:cs typeface="+mn-cs"/>
                        </a:rPr>
                        <a:t>hydrogencarbonate</a:t>
                      </a:r>
                      <a:r>
                        <a:rPr lang="en-GB" sz="800" kern="1200" dirty="0" smtClean="0">
                          <a:solidFill>
                            <a:schemeClr val="tx1"/>
                          </a:solidFill>
                          <a:effectLst/>
                          <a:latin typeface="+mn-lt"/>
                          <a:ea typeface="+mn-ea"/>
                          <a:cs typeface="+mn-cs"/>
                        </a:rPr>
                        <a:t>,</a:t>
                      </a:r>
                      <a:r>
                        <a:rPr lang="en-GB" sz="800" kern="1200" baseline="0" dirty="0" smtClean="0">
                          <a:solidFill>
                            <a:schemeClr val="tx1"/>
                          </a:solidFill>
                          <a:effectLst/>
                          <a:latin typeface="+mn-lt"/>
                          <a:ea typeface="+mn-ea"/>
                          <a:cs typeface="+mn-cs"/>
                        </a:rPr>
                        <a:t> the </a:t>
                      </a:r>
                      <a:r>
                        <a:rPr lang="en-GB" sz="800" dirty="0" smtClean="0"/>
                        <a:t>reactions used in ice packs</a:t>
                      </a:r>
                      <a:endParaRPr lang="en-GB" sz="800" dirty="0"/>
                    </a:p>
                  </a:txBody>
                  <a:tcPr/>
                </a:tc>
              </a:tr>
            </a:tbl>
          </a:graphicData>
        </a:graphic>
      </p:graphicFrame>
      <p:sp>
        <p:nvSpPr>
          <p:cNvPr id="9" name="Title 1"/>
          <p:cNvSpPr txBox="1">
            <a:spLocks/>
          </p:cNvSpPr>
          <p:nvPr/>
        </p:nvSpPr>
        <p:spPr>
          <a:xfrm>
            <a:off x="101080" y="4077072"/>
            <a:ext cx="5184576" cy="259228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800" b="1" dirty="0" smtClean="0"/>
              <a:t>Reaction Profiles</a:t>
            </a:r>
          </a:p>
          <a:p>
            <a:pPr algn="l"/>
            <a:r>
              <a:rPr lang="en-GB" sz="800" b="1" dirty="0" smtClean="0"/>
              <a:t>Reminder from topic 15: </a:t>
            </a:r>
            <a:r>
              <a:rPr lang="en-GB" sz="800" dirty="0" smtClean="0"/>
              <a:t>Chemical </a:t>
            </a:r>
            <a:r>
              <a:rPr lang="en-GB" sz="800" dirty="0"/>
              <a:t>reactions can occur only when </a:t>
            </a:r>
            <a:r>
              <a:rPr lang="en-GB" sz="800" dirty="0" smtClean="0"/>
              <a:t>reacting particles </a:t>
            </a:r>
            <a:r>
              <a:rPr lang="en-GB" sz="800" dirty="0"/>
              <a:t>collide with each other and with sufficient energy. The minimum amount of energy that particles must have to react is called the </a:t>
            </a:r>
            <a:r>
              <a:rPr lang="en-GB" sz="800" b="1" dirty="0"/>
              <a:t>activation </a:t>
            </a:r>
            <a:r>
              <a:rPr lang="en-GB" sz="800" b="1" dirty="0" smtClean="0"/>
              <a:t>energy</a:t>
            </a:r>
            <a:r>
              <a:rPr lang="en-GB" sz="800" dirty="0" smtClean="0"/>
              <a:t>. </a:t>
            </a:r>
          </a:p>
          <a:p>
            <a:pPr algn="l"/>
            <a:r>
              <a:rPr lang="en-GB" sz="800" b="1" dirty="0" smtClean="0"/>
              <a:t>Reaction </a:t>
            </a:r>
            <a:r>
              <a:rPr lang="en-GB" sz="800" b="1" dirty="0"/>
              <a:t>profiles </a:t>
            </a:r>
            <a:r>
              <a:rPr lang="en-GB" sz="800" dirty="0"/>
              <a:t>can be used to show the </a:t>
            </a:r>
            <a:r>
              <a:rPr lang="en-GB" sz="800" dirty="0" smtClean="0"/>
              <a:t>relative energies </a:t>
            </a:r>
            <a:r>
              <a:rPr lang="en-GB" sz="800" dirty="0"/>
              <a:t>of reactants and products, the </a:t>
            </a:r>
            <a:r>
              <a:rPr lang="en-GB" sz="800" dirty="0" smtClean="0"/>
              <a:t>activation energy </a:t>
            </a:r>
            <a:r>
              <a:rPr lang="en-GB" sz="800" dirty="0"/>
              <a:t>and the overall energy change of </a:t>
            </a:r>
            <a:r>
              <a:rPr lang="en-GB" sz="800" dirty="0" smtClean="0"/>
              <a:t>a reaction. </a:t>
            </a:r>
            <a:r>
              <a:rPr lang="en-GB" sz="1000" dirty="0"/>
              <a:t/>
            </a:r>
            <a:br>
              <a:rPr lang="en-GB" sz="1000" dirty="0"/>
            </a:br>
            <a:endParaRPr lang="en-GB" sz="1000" b="1" dirty="0" smtClean="0">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5121188"/>
            <a:ext cx="1872208" cy="131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http://wikieducator.org/images/thumb/0/0c/Endothermic.jpg/300px-Endothermic.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776" y="5301208"/>
            <a:ext cx="1629765" cy="11245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1540285" y="5341296"/>
            <a:ext cx="388379" cy="319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6013" y="4756521"/>
            <a:ext cx="2268252" cy="584775"/>
          </a:xfrm>
          <a:prstGeom prst="rect">
            <a:avLst/>
          </a:prstGeom>
          <a:noFill/>
          <a:ln>
            <a:solidFill>
              <a:schemeClr val="accent2"/>
            </a:solidFill>
          </a:ln>
        </p:spPr>
        <p:txBody>
          <a:bodyPr wrap="square" rtlCol="0">
            <a:spAutoFit/>
          </a:bodyPr>
          <a:lstStyle/>
          <a:p>
            <a:r>
              <a:rPr lang="en-GB" sz="800" dirty="0" smtClean="0"/>
              <a:t>This is the reaction profile of an </a:t>
            </a:r>
            <a:r>
              <a:rPr lang="en-GB" sz="800" b="1" dirty="0" smtClean="0"/>
              <a:t>exothermic reaction,</a:t>
            </a:r>
            <a:r>
              <a:rPr lang="en-GB" sz="800" dirty="0" smtClean="0"/>
              <a:t> the energy of the products is lower than that of the </a:t>
            </a:r>
            <a:r>
              <a:rPr lang="en-GB" sz="800" dirty="0"/>
              <a:t>reactants. The difference in energy is released as heat to the surroundings</a:t>
            </a:r>
            <a:r>
              <a:rPr lang="en-GB" sz="800" dirty="0" smtClean="0"/>
              <a:t>.</a:t>
            </a:r>
            <a:endParaRPr lang="en-GB" sz="800" dirty="0"/>
          </a:p>
        </p:txBody>
      </p:sp>
      <p:sp>
        <p:nvSpPr>
          <p:cNvPr id="16" name="TextBox 15"/>
          <p:cNvSpPr txBox="1"/>
          <p:nvPr/>
        </p:nvSpPr>
        <p:spPr>
          <a:xfrm>
            <a:off x="2910136" y="4752031"/>
            <a:ext cx="2268252" cy="584775"/>
          </a:xfrm>
          <a:prstGeom prst="rect">
            <a:avLst/>
          </a:prstGeom>
          <a:noFill/>
          <a:ln>
            <a:solidFill>
              <a:schemeClr val="accent2"/>
            </a:solidFill>
          </a:ln>
        </p:spPr>
        <p:txBody>
          <a:bodyPr wrap="square" rtlCol="0">
            <a:spAutoFit/>
          </a:bodyPr>
          <a:lstStyle/>
          <a:p>
            <a:r>
              <a:rPr lang="en-GB" sz="800" dirty="0" smtClean="0"/>
              <a:t>This is the reaction profile of an </a:t>
            </a:r>
            <a:r>
              <a:rPr lang="en-GB" sz="800" b="1" dirty="0" smtClean="0"/>
              <a:t>endothermic reaction,</a:t>
            </a:r>
            <a:r>
              <a:rPr lang="en-GB" sz="800" dirty="0" smtClean="0"/>
              <a:t> the energy of the products is higher than that of the </a:t>
            </a:r>
            <a:r>
              <a:rPr lang="en-GB" sz="800" dirty="0"/>
              <a:t>reactants. The difference in energy is  </a:t>
            </a:r>
            <a:r>
              <a:rPr lang="en-GB" sz="800" dirty="0" smtClean="0"/>
              <a:t>taken in  </a:t>
            </a:r>
            <a:r>
              <a:rPr lang="en-GB" sz="800" dirty="0"/>
              <a:t>from the surroundings</a:t>
            </a:r>
            <a:r>
              <a:rPr lang="en-GB" sz="800" dirty="0" smtClean="0"/>
              <a:t>.</a:t>
            </a:r>
            <a:endParaRPr lang="en-GB" sz="800" dirty="0"/>
          </a:p>
        </p:txBody>
      </p:sp>
      <p:cxnSp>
        <p:nvCxnSpPr>
          <p:cNvPr id="15" name="Straight Arrow Connector 14"/>
          <p:cNvCxnSpPr/>
          <p:nvPr/>
        </p:nvCxnSpPr>
        <p:spPr>
          <a:xfrm>
            <a:off x="3440832" y="5336806"/>
            <a:ext cx="310826" cy="526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5438056" y="1338520"/>
            <a:ext cx="4411488" cy="341800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Reaction Profiles- In more detail</a:t>
            </a:r>
          </a:p>
          <a:p>
            <a:pPr algn="l"/>
            <a:r>
              <a:rPr lang="en-GB" sz="900" dirty="0" smtClean="0"/>
              <a:t>The profile below shows the reaction which makes ammonia from nitrogen and hydrogen. The equation is given below:</a:t>
            </a:r>
          </a:p>
          <a:p>
            <a:r>
              <a:rPr lang="en-GB" sz="1000" b="1" dirty="0" smtClean="0"/>
              <a:t>N</a:t>
            </a:r>
            <a:r>
              <a:rPr lang="en-GB" sz="1000" b="1" baseline="-25000" dirty="0" smtClean="0"/>
              <a:t>2</a:t>
            </a:r>
            <a:r>
              <a:rPr lang="en-GB" sz="1000" b="1" dirty="0" smtClean="0"/>
              <a:t>+3H</a:t>
            </a:r>
            <a:r>
              <a:rPr lang="en-GB" sz="1000" b="1" baseline="-25000" dirty="0" smtClean="0"/>
              <a:t>2</a:t>
            </a:r>
            <a:r>
              <a:rPr lang="en-GB" sz="1000" b="1" dirty="0" smtClean="0">
                <a:sym typeface="Wingdings" panose="05000000000000000000" pitchFamily="2" charset="2"/>
              </a:rPr>
              <a:t>2 NH</a:t>
            </a:r>
            <a:r>
              <a:rPr lang="en-GB" sz="1000" b="1" baseline="-25000" dirty="0" smtClean="0">
                <a:sym typeface="Wingdings" panose="05000000000000000000" pitchFamily="2" charset="2"/>
              </a:rPr>
              <a:t>3</a:t>
            </a: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endParaRPr lang="en-GB" sz="1000" b="1" baseline="-25000" dirty="0">
              <a:sym typeface="Wingdings" panose="05000000000000000000" pitchFamily="2" charset="2"/>
            </a:endParaRPr>
          </a:p>
          <a:p>
            <a:endParaRPr lang="en-GB" sz="1000" b="1" baseline="-25000" dirty="0" smtClean="0">
              <a:sym typeface="Wingdings" panose="05000000000000000000" pitchFamily="2" charset="2"/>
            </a:endParaRPr>
          </a:p>
          <a:p>
            <a:pPr algn="l"/>
            <a:endParaRPr lang="en-GB" sz="900" dirty="0" smtClean="0"/>
          </a:p>
          <a:p>
            <a:pPr algn="l"/>
            <a:endParaRPr lang="en-GB" sz="900" dirty="0"/>
          </a:p>
          <a:p>
            <a:pPr algn="l"/>
            <a:endParaRPr lang="en-GB" sz="900" dirty="0" smtClean="0"/>
          </a:p>
          <a:p>
            <a:pPr algn="l"/>
            <a:endParaRPr lang="en-GB" sz="900" dirty="0" smtClean="0"/>
          </a:p>
          <a:p>
            <a:pPr algn="l"/>
            <a:r>
              <a:rPr lang="en-GB" sz="800" dirty="0"/>
              <a:t/>
            </a:r>
            <a:br>
              <a:rPr lang="en-GB" sz="800" dirty="0"/>
            </a:br>
            <a:r>
              <a:rPr lang="en-GB" sz="900" dirty="0"/>
              <a:t>There are some key features to highlight  </a:t>
            </a:r>
            <a:r>
              <a:rPr lang="en-GB" sz="900" dirty="0" smtClean="0"/>
              <a:t>on  this  graph ,firstly </a:t>
            </a:r>
            <a:r>
              <a:rPr lang="en-GB" sz="900" dirty="0"/>
              <a:t>the curved section represents the </a:t>
            </a:r>
            <a:r>
              <a:rPr lang="en-GB" sz="900" b="1" dirty="0"/>
              <a:t>activation energy </a:t>
            </a:r>
            <a:r>
              <a:rPr lang="en-GB" sz="900" dirty="0"/>
              <a:t>for this reaction, this hump shows how much energy is required  </a:t>
            </a:r>
            <a:r>
              <a:rPr lang="en-GB" sz="900" dirty="0" smtClean="0"/>
              <a:t>to break the bonds in the reactants. To </a:t>
            </a:r>
            <a:r>
              <a:rPr lang="en-GB" sz="900" dirty="0"/>
              <a:t>overcome the activation energy we often need to heat our reactants. The products are  lower in energy than the reactants, this means it is an </a:t>
            </a:r>
            <a:r>
              <a:rPr lang="en-GB" sz="900" b="1" dirty="0"/>
              <a:t>exothermic reaction</a:t>
            </a:r>
            <a:r>
              <a:rPr lang="en-GB" sz="900" b="1" dirty="0" smtClean="0"/>
              <a:t>. </a:t>
            </a:r>
            <a:r>
              <a:rPr lang="en-GB" sz="900" dirty="0" smtClean="0"/>
              <a:t>As the excess  energy is given out to the surroundings. as heat</a:t>
            </a:r>
            <a:r>
              <a:rPr lang="en-GB" sz="900" b="1" dirty="0">
                <a:latin typeface="+mj-lt"/>
              </a:rPr>
              <a:t> </a:t>
            </a:r>
            <a:r>
              <a:rPr lang="en-GB" sz="900" b="1" dirty="0" smtClean="0">
                <a:latin typeface="+mj-lt"/>
              </a:rPr>
              <a:t>energy.</a:t>
            </a:r>
            <a:endParaRPr lang="en-GB" sz="9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216" y="2329836"/>
            <a:ext cx="1872208" cy="164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a:off x="7185248" y="2349532"/>
            <a:ext cx="648072" cy="187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05141" y="2066953"/>
            <a:ext cx="1368152" cy="338554"/>
          </a:xfrm>
          <a:prstGeom prst="rect">
            <a:avLst/>
          </a:prstGeom>
          <a:noFill/>
          <a:ln>
            <a:solidFill>
              <a:schemeClr val="tx1"/>
            </a:solidFill>
          </a:ln>
        </p:spPr>
        <p:txBody>
          <a:bodyPr wrap="square" rtlCol="0">
            <a:spAutoFit/>
          </a:bodyPr>
          <a:lstStyle/>
          <a:p>
            <a:r>
              <a:rPr lang="en-GB" sz="800" dirty="0" smtClean="0"/>
              <a:t>This hump shows the activation energy</a:t>
            </a:r>
            <a:endParaRPr lang="en-GB" sz="800" dirty="0"/>
          </a:p>
        </p:txBody>
      </p:sp>
      <p:sp>
        <p:nvSpPr>
          <p:cNvPr id="27" name="Title 1"/>
          <p:cNvSpPr txBox="1">
            <a:spLocks/>
          </p:cNvSpPr>
          <p:nvPr/>
        </p:nvSpPr>
        <p:spPr>
          <a:xfrm>
            <a:off x="5432597" y="4788271"/>
            <a:ext cx="4416947" cy="188108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50" b="1" dirty="0" smtClean="0"/>
              <a:t>Calculating bond energies -higher tier</a:t>
            </a:r>
            <a:r>
              <a:rPr lang="en-GB" sz="1050" dirty="0" smtClean="0"/>
              <a:t>.</a:t>
            </a:r>
          </a:p>
          <a:p>
            <a:pPr algn="l"/>
            <a:r>
              <a:rPr lang="en-GB" sz="900" dirty="0" smtClean="0"/>
              <a:t>The </a:t>
            </a:r>
            <a:r>
              <a:rPr lang="en-GB" sz="900" dirty="0"/>
              <a:t>difference between the sum of the </a:t>
            </a:r>
            <a:r>
              <a:rPr lang="en-GB" sz="900" dirty="0" smtClean="0"/>
              <a:t>energy needed </a:t>
            </a:r>
            <a:r>
              <a:rPr lang="en-GB" sz="900" dirty="0"/>
              <a:t>to break bonds in the reactants and </a:t>
            </a:r>
            <a:r>
              <a:rPr lang="en-GB" sz="900" dirty="0" smtClean="0"/>
              <a:t>the sum </a:t>
            </a:r>
            <a:r>
              <a:rPr lang="en-GB" sz="900" dirty="0"/>
              <a:t>of the energy released when bonds in </a:t>
            </a:r>
            <a:r>
              <a:rPr lang="en-GB" sz="900" dirty="0" smtClean="0"/>
              <a:t>the products </a:t>
            </a:r>
            <a:r>
              <a:rPr lang="en-GB" sz="900" dirty="0"/>
              <a:t>are formed is the overall energy </a:t>
            </a:r>
            <a:r>
              <a:rPr lang="en-GB" sz="900" dirty="0" smtClean="0"/>
              <a:t>change of </a:t>
            </a:r>
            <a:r>
              <a:rPr lang="en-GB" sz="900" dirty="0"/>
              <a:t>the reaction</a:t>
            </a:r>
            <a:r>
              <a:rPr lang="en-GB" sz="900" dirty="0" smtClean="0"/>
              <a:t>.</a:t>
            </a:r>
          </a:p>
          <a:p>
            <a:pPr algn="l"/>
            <a:r>
              <a:rPr lang="en-GB" sz="900" dirty="0" smtClean="0"/>
              <a:t>For example consider the reaction:</a:t>
            </a:r>
          </a:p>
          <a:p>
            <a:r>
              <a:rPr lang="en-GB" sz="900" b="1" dirty="0"/>
              <a:t>N</a:t>
            </a:r>
            <a:r>
              <a:rPr lang="en-GB" sz="900" b="1" baseline="-25000" dirty="0"/>
              <a:t>2</a:t>
            </a:r>
            <a:r>
              <a:rPr lang="en-GB" sz="900" b="1" dirty="0"/>
              <a:t>+3H</a:t>
            </a:r>
            <a:r>
              <a:rPr lang="en-GB" sz="900" b="1" baseline="-25000" dirty="0"/>
              <a:t>2</a:t>
            </a:r>
            <a:r>
              <a:rPr lang="en-GB" sz="900" b="1" dirty="0">
                <a:sym typeface="Wingdings" panose="05000000000000000000" pitchFamily="2" charset="2"/>
              </a:rPr>
              <a:t>2 NH</a:t>
            </a:r>
            <a:r>
              <a:rPr lang="en-GB" sz="900" b="1" baseline="-25000" dirty="0">
                <a:sym typeface="Wingdings" panose="05000000000000000000" pitchFamily="2" charset="2"/>
              </a:rPr>
              <a:t>3</a:t>
            </a:r>
          </a:p>
          <a:p>
            <a:pPr algn="l"/>
            <a:r>
              <a:rPr lang="en-GB" sz="900" dirty="0"/>
              <a:t/>
            </a:r>
            <a:br>
              <a:rPr lang="en-GB" sz="900" dirty="0"/>
            </a:br>
            <a:r>
              <a:rPr lang="en-GB" sz="900" dirty="0" smtClean="0"/>
              <a:t> To work out the overall energy change you will need  to subtract, the energy gained from forming the bonds in ammonia,  from the energy </a:t>
            </a:r>
            <a:r>
              <a:rPr lang="en-GB" sz="900" dirty="0"/>
              <a:t>required to break the nitrogen and hydrogen </a:t>
            </a:r>
            <a:r>
              <a:rPr lang="en-GB" sz="900" dirty="0" smtClean="0"/>
              <a:t>bonds. This will give you the overall energy change, if the value is negative then the reaction is exothermic, if the value is positive the reaction is endothermic</a:t>
            </a:r>
            <a:endParaRPr lang="en-GB" sz="900" dirty="0"/>
          </a:p>
          <a:p>
            <a:pPr algn="l"/>
            <a:endParaRPr lang="en-GB" sz="800" dirty="0" smtClean="0"/>
          </a:p>
          <a:p>
            <a:pPr algn="l"/>
            <a:endParaRPr lang="en-GB" sz="1000" dirty="0" smtClean="0"/>
          </a:p>
        </p:txBody>
      </p:sp>
    </p:spTree>
    <p:extLst>
      <p:ext uri="{BB962C8B-B14F-4D97-AF65-F5344CB8AC3E}">
        <p14:creationId xmlns:p14="http://schemas.microsoft.com/office/powerpoint/2010/main" val="2513119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18:Energetics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34734264"/>
              </p:ext>
            </p:extLst>
          </p:nvPr>
        </p:nvGraphicFramePr>
        <p:xfrm>
          <a:off x="5457056" y="116632"/>
          <a:ext cx="4310112" cy="1510144"/>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Equilibrium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reaction that is reversible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Le</a:t>
                      </a:r>
                      <a:r>
                        <a:rPr lang="en-GB" sz="1000" baseline="0" dirty="0" smtClean="0"/>
                        <a:t> </a:t>
                      </a:r>
                      <a:r>
                        <a:rPr lang="en-GB" sz="1000" baseline="0" dirty="0" err="1" smtClean="0"/>
                        <a:t>Chatelier’s</a:t>
                      </a:r>
                      <a:r>
                        <a:rPr lang="en-GB" sz="1000" baseline="0" dirty="0" smtClean="0"/>
                        <a:t> principle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 principle which states, “If a system is at equilibrium and a change is made to any of the conditions, then the system responds to </a:t>
                      </a:r>
                      <a:r>
                        <a:rPr lang="en-GB" sz="1000" b="1" dirty="0" smtClean="0"/>
                        <a:t>counteract the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Dynamic</a:t>
                      </a:r>
                      <a:r>
                        <a:rPr lang="en-GB" sz="1000" baseline="0" dirty="0" smtClean="0"/>
                        <a:t> Equilibrium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a:t>
                      </a:r>
                      <a:r>
                        <a:rPr lang="en-GB" sz="1000" baseline="0" dirty="0" smtClean="0"/>
                        <a:t> equilibrium where the forward and backward reactions are happening at the same rate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45767" y="911038"/>
            <a:ext cx="5184576" cy="51822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Bond Energies continued- Higher Tier</a:t>
            </a:r>
          </a:p>
          <a:p>
            <a:pPr algn="l"/>
            <a:r>
              <a:rPr lang="en-GB" sz="1000" dirty="0" smtClean="0"/>
              <a:t>You can calculate the energy change in a reaction from bond energies given to you in a question. For example consider the reaction  below:</a:t>
            </a:r>
          </a:p>
          <a:p>
            <a:pPr algn="l"/>
            <a:endParaRPr lang="en-GB" sz="1000" dirty="0"/>
          </a:p>
          <a:p>
            <a:pPr algn="l"/>
            <a:endParaRPr lang="en-GB" sz="1000" dirty="0" smtClean="0"/>
          </a:p>
          <a:p>
            <a:pPr algn="l"/>
            <a:r>
              <a:rPr lang="en-GB" sz="1000" dirty="0" smtClean="0"/>
              <a:t>This shows that hydrogen peroxide breaks down to make water and oxygen. We can use bond energies to work out the energy change in the reaction.</a:t>
            </a:r>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smtClean="0"/>
          </a:p>
          <a:p>
            <a:pPr algn="l"/>
            <a:r>
              <a:rPr lang="en-GB" sz="1000" dirty="0" smtClean="0"/>
              <a:t>The energy required to break the reactant bonds is:</a:t>
            </a:r>
          </a:p>
          <a:p>
            <a:pPr algn="l"/>
            <a:r>
              <a:rPr lang="en-GB" sz="1000" dirty="0"/>
              <a:t> </a:t>
            </a:r>
            <a:endParaRPr lang="en-GB" sz="1000" dirty="0" smtClean="0"/>
          </a:p>
          <a:p>
            <a:pPr algn="l"/>
            <a:endParaRPr lang="en-GB" sz="1000" dirty="0"/>
          </a:p>
          <a:p>
            <a:pPr algn="l"/>
            <a:endParaRPr lang="en-GB" sz="1000" dirty="0" smtClean="0"/>
          </a:p>
          <a:p>
            <a:pPr algn="l"/>
            <a:r>
              <a:rPr lang="en-GB" sz="1000" dirty="0" smtClean="0"/>
              <a:t>2 x464 (for the O-H bonds) = 928 + 146  (for the O-O bond)=1074 however as there is a 2 in the equation  this number needs to be doubled.</a:t>
            </a:r>
          </a:p>
          <a:p>
            <a:r>
              <a:rPr lang="en-GB" sz="1000" b="1" dirty="0" smtClean="0"/>
              <a:t>2 x 1074 = 2148 </a:t>
            </a:r>
            <a:r>
              <a:rPr lang="en-GB" sz="1000" b="1" dirty="0" err="1" smtClean="0"/>
              <a:t>klj</a:t>
            </a:r>
            <a:r>
              <a:rPr lang="en-GB" sz="1000" b="1" dirty="0"/>
              <a:t>/</a:t>
            </a:r>
            <a:r>
              <a:rPr lang="en-GB" sz="1000" b="1" dirty="0" err="1" smtClean="0"/>
              <a:t>mol</a:t>
            </a:r>
            <a:endParaRPr lang="en-GB" sz="1000" b="1" dirty="0" smtClean="0"/>
          </a:p>
          <a:p>
            <a:pPr algn="l"/>
            <a:r>
              <a:rPr lang="en-GB" sz="1000" dirty="0" smtClean="0"/>
              <a:t>The energy gained from making the product bonds is:</a:t>
            </a:r>
          </a:p>
          <a:p>
            <a:pPr algn="l"/>
            <a:endParaRPr lang="en-GB" sz="1000" b="1" dirty="0"/>
          </a:p>
          <a:p>
            <a:pPr algn="l"/>
            <a:endParaRPr lang="en-GB" sz="1000" b="1" dirty="0" smtClean="0"/>
          </a:p>
          <a:p>
            <a:pPr algn="l"/>
            <a:endParaRPr lang="en-GB" sz="1000" b="1" dirty="0"/>
          </a:p>
          <a:p>
            <a:pPr algn="l"/>
            <a:r>
              <a:rPr lang="en-GB" sz="1000" dirty="0" smtClean="0"/>
              <a:t>2x464= 928 but there is a 2 in the equation so this doubled to 1856 and we also need to add the 498 for the double bond in O</a:t>
            </a:r>
            <a:r>
              <a:rPr lang="en-GB" sz="1000" baseline="-25000" dirty="0" smtClean="0"/>
              <a:t>2</a:t>
            </a:r>
          </a:p>
          <a:p>
            <a:pPr algn="l"/>
            <a:endParaRPr lang="en-GB" sz="1000" b="1" baseline="-25000" dirty="0" smtClean="0"/>
          </a:p>
          <a:p>
            <a:r>
              <a:rPr lang="en-GB" sz="1000" b="1" dirty="0" smtClean="0"/>
              <a:t>1856+498=2354 </a:t>
            </a:r>
            <a:r>
              <a:rPr lang="en-GB" sz="1000" b="1" dirty="0" err="1" smtClean="0"/>
              <a:t>kj</a:t>
            </a:r>
            <a:r>
              <a:rPr lang="en-GB" sz="1000" b="1" dirty="0" smtClean="0"/>
              <a:t>/</a:t>
            </a:r>
            <a:r>
              <a:rPr lang="en-GB" sz="1000" b="1" dirty="0" err="1" smtClean="0"/>
              <a:t>mol</a:t>
            </a:r>
            <a:endParaRPr lang="en-GB" sz="1000" b="1" dirty="0" smtClean="0"/>
          </a:p>
          <a:p>
            <a:pPr algn="l"/>
            <a:endParaRPr lang="en-GB" sz="1000" dirty="0"/>
          </a:p>
          <a:p>
            <a:pPr algn="l"/>
            <a:r>
              <a:rPr lang="en-GB" sz="1000" dirty="0" smtClean="0"/>
              <a:t>Therefore we  do energy required to break reactant bonds- energy gained from making product bonds:</a:t>
            </a:r>
          </a:p>
          <a:p>
            <a:r>
              <a:rPr lang="en-GB" sz="1000" b="1" dirty="0" smtClean="0"/>
              <a:t>2184-2354=-170kj/mole</a:t>
            </a:r>
          </a:p>
          <a:p>
            <a:pPr algn="l"/>
            <a:endParaRPr lang="en-GB" sz="1000" dirty="0" smtClean="0"/>
          </a:p>
          <a:p>
            <a:pPr algn="l"/>
            <a:r>
              <a:rPr lang="en-GB" sz="1000" dirty="0" smtClean="0"/>
              <a:t>If the value is negative then the reaction is </a:t>
            </a:r>
            <a:r>
              <a:rPr lang="en-GB" sz="1000" b="1" dirty="0" smtClean="0"/>
              <a:t>exothermic</a:t>
            </a:r>
          </a:p>
          <a:p>
            <a:pPr algn="l"/>
            <a:r>
              <a:rPr lang="en-GB" sz="1000" dirty="0" smtClean="0"/>
              <a:t>If the value is positive the reaction is </a:t>
            </a:r>
            <a:r>
              <a:rPr lang="en-GB" sz="1000" b="1" dirty="0" smtClean="0"/>
              <a:t>endothermic.</a:t>
            </a:r>
            <a:endParaRPr lang="en-GB" sz="1000" b="1" dirty="0"/>
          </a:p>
          <a:p>
            <a:pPr algn="l"/>
            <a:endParaRPr lang="en-GB" sz="1000" b="1" dirty="0"/>
          </a:p>
          <a:p>
            <a:pPr algn="l"/>
            <a:endParaRPr lang="en-GB" sz="1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592" y="1412776"/>
            <a:ext cx="35242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513698273"/>
              </p:ext>
            </p:extLst>
          </p:nvPr>
        </p:nvGraphicFramePr>
        <p:xfrm>
          <a:off x="1588567" y="2060848"/>
          <a:ext cx="2428329" cy="792087"/>
        </p:xfrm>
        <a:graphic>
          <a:graphicData uri="http://schemas.openxmlformats.org/drawingml/2006/table">
            <a:tbl>
              <a:tblPr/>
              <a:tblGrid>
                <a:gridCol w="519599"/>
                <a:gridCol w="1908730"/>
              </a:tblGrid>
              <a:tr h="323271">
                <a:tc>
                  <a:txBody>
                    <a:bodyPr/>
                    <a:lstStyle/>
                    <a:p>
                      <a:pPr algn="ctr">
                        <a:lnSpc>
                          <a:spcPct val="115000"/>
                        </a:lnSpc>
                        <a:spcBef>
                          <a:spcPts val="600"/>
                        </a:spcBef>
                        <a:spcAft>
                          <a:spcPts val="600"/>
                        </a:spcAft>
                      </a:pPr>
                      <a:r>
                        <a:rPr lang="en-US" sz="800" b="1" dirty="0">
                          <a:effectLst/>
                          <a:latin typeface="Arial"/>
                          <a:ea typeface="Times New Roman"/>
                          <a:cs typeface="Times New Roman"/>
                        </a:rPr>
                        <a:t>Bond</a:t>
                      </a:r>
                      <a:endParaRPr lang="en-GB" sz="8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800" b="1" dirty="0">
                          <a:effectLst/>
                          <a:latin typeface="Arial"/>
                          <a:ea typeface="Times New Roman"/>
                          <a:cs typeface="Times New Roman"/>
                        </a:rPr>
                        <a:t>Bond energy in kJ per mole</a:t>
                      </a:r>
                      <a:endParaRPr lang="en-GB" sz="8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72">
                <a:tc>
                  <a:txBody>
                    <a:bodyPr/>
                    <a:lstStyle/>
                    <a:p>
                      <a:pPr algn="ctr">
                        <a:lnSpc>
                          <a:spcPct val="115000"/>
                        </a:lnSpc>
                        <a:spcBef>
                          <a:spcPts val="600"/>
                        </a:spcBef>
                        <a:spcAft>
                          <a:spcPts val="600"/>
                        </a:spcAft>
                      </a:pPr>
                      <a:r>
                        <a:rPr lang="en-US" sz="800">
                          <a:effectLst/>
                          <a:latin typeface="Arial"/>
                          <a:ea typeface="Times New Roman"/>
                          <a:cs typeface="Times New Roman"/>
                        </a:rPr>
                        <a:t>H – O</a:t>
                      </a:r>
                      <a:endParaRPr lang="en-GB" sz="8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800" dirty="0">
                          <a:effectLst/>
                          <a:latin typeface="Arial"/>
                          <a:ea typeface="Times New Roman"/>
                          <a:cs typeface="Times New Roman"/>
                        </a:rPr>
                        <a:t>464</a:t>
                      </a:r>
                      <a:endParaRPr lang="en-GB" sz="8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72">
                <a:tc>
                  <a:txBody>
                    <a:bodyPr/>
                    <a:lstStyle/>
                    <a:p>
                      <a:pPr algn="ctr">
                        <a:lnSpc>
                          <a:spcPct val="115000"/>
                        </a:lnSpc>
                        <a:spcBef>
                          <a:spcPts val="600"/>
                        </a:spcBef>
                        <a:spcAft>
                          <a:spcPts val="600"/>
                        </a:spcAft>
                      </a:pPr>
                      <a:r>
                        <a:rPr lang="en-US" sz="800">
                          <a:effectLst/>
                          <a:latin typeface="Arial"/>
                          <a:ea typeface="Times New Roman"/>
                          <a:cs typeface="Times New Roman"/>
                        </a:rPr>
                        <a:t>O – O</a:t>
                      </a:r>
                      <a:endParaRPr lang="en-GB" sz="8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800" dirty="0">
                          <a:effectLst/>
                          <a:latin typeface="Arial"/>
                          <a:ea typeface="Times New Roman"/>
                          <a:cs typeface="Times New Roman"/>
                        </a:rPr>
                        <a:t>146</a:t>
                      </a:r>
                      <a:endParaRPr lang="en-GB" sz="8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72">
                <a:tc>
                  <a:txBody>
                    <a:bodyPr/>
                    <a:lstStyle/>
                    <a:p>
                      <a:pPr algn="ctr">
                        <a:lnSpc>
                          <a:spcPct val="115000"/>
                        </a:lnSpc>
                        <a:spcBef>
                          <a:spcPts val="600"/>
                        </a:spcBef>
                        <a:spcAft>
                          <a:spcPts val="600"/>
                        </a:spcAft>
                      </a:pPr>
                      <a:r>
                        <a:rPr lang="en-US" sz="800">
                          <a:effectLst/>
                          <a:latin typeface="Arial"/>
                          <a:ea typeface="Times New Roman"/>
                          <a:cs typeface="Times New Roman"/>
                        </a:rPr>
                        <a:t>O = O</a:t>
                      </a:r>
                      <a:endParaRPr lang="en-GB" sz="8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800" dirty="0">
                          <a:effectLst/>
                          <a:latin typeface="Arial"/>
                          <a:ea typeface="Times New Roman"/>
                          <a:cs typeface="Times New Roman"/>
                        </a:rPr>
                        <a:t>498</a:t>
                      </a:r>
                      <a:endParaRPr lang="en-GB" sz="8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84" y="3142323"/>
            <a:ext cx="9525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280592" y="3142323"/>
            <a:ext cx="404242"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705" y="3101975"/>
            <a:ext cx="427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771" y="4005064"/>
            <a:ext cx="897642" cy="29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5221" y="4077072"/>
            <a:ext cx="510536" cy="22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1089426" y="4077072"/>
            <a:ext cx="238316" cy="184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363555" y="4077072"/>
            <a:ext cx="238316" cy="184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871331" y="4108752"/>
            <a:ext cx="238316" cy="184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p:cNvSpPr txBox="1">
            <a:spLocks/>
          </p:cNvSpPr>
          <p:nvPr/>
        </p:nvSpPr>
        <p:spPr>
          <a:xfrm>
            <a:off x="5394797" y="1818754"/>
            <a:ext cx="4366801" cy="477859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Equilibrium</a:t>
            </a:r>
            <a:endParaRPr lang="en-GB" sz="1000" b="1" dirty="0"/>
          </a:p>
          <a:p>
            <a:pPr algn="l"/>
            <a:r>
              <a:rPr lang="en-GB" sz="1000" dirty="0" smtClean="0"/>
              <a:t>Some chemical reactions are reversible, this means they can happen in both the </a:t>
            </a:r>
            <a:r>
              <a:rPr lang="en-GB" sz="1000" b="1" dirty="0" smtClean="0"/>
              <a:t>forward and reverse directions. </a:t>
            </a:r>
            <a:r>
              <a:rPr lang="en-GB" sz="1000" dirty="0" smtClean="0"/>
              <a:t>The symbol we use to represent an equilibrium reaction is shown in the equation below:</a:t>
            </a:r>
          </a:p>
          <a:p>
            <a:pPr algn="l"/>
            <a:endParaRPr lang="en-GB" sz="1000" dirty="0"/>
          </a:p>
          <a:p>
            <a:pPr algn="l"/>
            <a:endParaRPr lang="en-GB" sz="1000" dirty="0" smtClean="0"/>
          </a:p>
          <a:p>
            <a:pPr algn="l"/>
            <a:endParaRPr lang="en-GB" sz="1000" dirty="0" smtClean="0"/>
          </a:p>
          <a:p>
            <a:pPr algn="l"/>
            <a:r>
              <a:rPr lang="en-GB" sz="1000" dirty="0" smtClean="0"/>
              <a:t>In a dynamic equilibrium reaction, the forward and reverse reactions are happening at the </a:t>
            </a:r>
            <a:r>
              <a:rPr lang="en-GB" sz="1000" b="1" dirty="0" smtClean="0"/>
              <a:t>same rate.</a:t>
            </a:r>
          </a:p>
          <a:p>
            <a:pPr algn="l"/>
            <a:endParaRPr lang="en-GB" sz="1000" b="1" dirty="0" smtClean="0"/>
          </a:p>
          <a:p>
            <a:pPr algn="l"/>
            <a:r>
              <a:rPr lang="en-GB" sz="1000" dirty="0" smtClean="0"/>
              <a:t>A dynamic equilibrium has to occur in a </a:t>
            </a:r>
            <a:r>
              <a:rPr lang="en-GB" sz="1000" b="1" dirty="0" smtClean="0"/>
              <a:t>closed system</a:t>
            </a:r>
            <a:r>
              <a:rPr lang="en-GB" sz="1000" dirty="0" smtClean="0"/>
              <a:t>, where no reactants and products are allowed to escape.</a:t>
            </a:r>
          </a:p>
          <a:p>
            <a:pPr algn="l"/>
            <a:endParaRPr lang="en-GB" sz="1000" dirty="0"/>
          </a:p>
          <a:p>
            <a:pPr algn="l"/>
            <a:r>
              <a:rPr lang="en-GB" sz="1000" dirty="0" smtClean="0"/>
              <a:t>If the equilibrium lies to the left, it means that there is a </a:t>
            </a:r>
            <a:r>
              <a:rPr lang="en-GB" sz="1000" b="1" dirty="0" smtClean="0"/>
              <a:t>greater concentration of reactants than products</a:t>
            </a:r>
          </a:p>
          <a:p>
            <a:pPr algn="l"/>
            <a:r>
              <a:rPr lang="en-GB" sz="1000" dirty="0" smtClean="0"/>
              <a:t>If the equilibrium lies to the right it means there is a </a:t>
            </a:r>
            <a:r>
              <a:rPr lang="en-GB" sz="1000" b="1" dirty="0" smtClean="0"/>
              <a:t>greater concentration of products than reactants.</a:t>
            </a:r>
          </a:p>
          <a:p>
            <a:pPr algn="l"/>
            <a:endParaRPr lang="en-GB" sz="1000" b="1" dirty="0" smtClean="0"/>
          </a:p>
          <a:p>
            <a:pPr algn="l"/>
            <a:r>
              <a:rPr lang="en-GB" sz="1000" dirty="0" smtClean="0"/>
              <a:t>Most equilibrium reactions  are endothermic in one direction and exothermic in another direction. A  good example is the hydration and dehydration of copper sulphate. It is exothermic when water is added to the copper sulphate, it is endothermic when water is removed.</a:t>
            </a:r>
            <a:endParaRPr lang="en-GB" sz="1000" dirty="0"/>
          </a:p>
          <a:p>
            <a:endParaRPr lang="en-GB" sz="1000" b="1" dirty="0" smtClean="0"/>
          </a:p>
          <a:p>
            <a:endParaRPr lang="en-GB" sz="1000" b="1" dirty="0"/>
          </a:p>
          <a:p>
            <a:endParaRPr lang="en-GB" sz="1000" b="1" dirty="0" smtClean="0"/>
          </a:p>
          <a:p>
            <a:endParaRPr lang="en-GB" sz="1000" b="1" dirty="0"/>
          </a:p>
        </p:txBody>
      </p:sp>
      <p:pic>
        <p:nvPicPr>
          <p:cNvPr id="2057" name="Picture 9" descr="http://scienceaid.co.uk/chemistry/physical/images/haber.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4972" y="2531101"/>
            <a:ext cx="1800200" cy="302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9062" y="5301208"/>
            <a:ext cx="404460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900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18:Energetics </a:t>
            </a:r>
            <a:endParaRPr lang="en-GB" sz="1600" u="sng" dirty="0">
              <a:latin typeface="Berlin Sans FB Demi" panose="020E0802020502020306" pitchFamily="34" charset="0"/>
            </a:endParaRPr>
          </a:p>
        </p:txBody>
      </p:sp>
      <p:sp>
        <p:nvSpPr>
          <p:cNvPr id="6" name="Title 1"/>
          <p:cNvSpPr txBox="1">
            <a:spLocks/>
          </p:cNvSpPr>
          <p:nvPr/>
        </p:nvSpPr>
        <p:spPr>
          <a:xfrm>
            <a:off x="145767" y="911038"/>
            <a:ext cx="5184576" cy="56863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Changing Conditions-Le </a:t>
            </a:r>
            <a:r>
              <a:rPr lang="en-GB" sz="1000" b="1" dirty="0" err="1" smtClean="0"/>
              <a:t>Chatelier’s</a:t>
            </a:r>
            <a:r>
              <a:rPr lang="en-GB" sz="1000" b="1" dirty="0" smtClean="0"/>
              <a:t> principle- Higher Tier</a:t>
            </a:r>
          </a:p>
          <a:p>
            <a:pPr algn="l"/>
            <a:r>
              <a:rPr lang="en-GB" sz="1000" dirty="0" smtClean="0"/>
              <a:t>The Haber process is a good example to explain Le </a:t>
            </a:r>
            <a:r>
              <a:rPr lang="en-GB" sz="1000" dirty="0" err="1" smtClean="0"/>
              <a:t>Chatelier’s</a:t>
            </a:r>
            <a:r>
              <a:rPr lang="en-GB" sz="1000" dirty="0" smtClean="0"/>
              <a:t> principle, the equation for the Haber process is shown below. The reaction is carried out  in the gaseous state. Remember this is one of many reactions but the principles always stay the same.</a:t>
            </a:r>
          </a:p>
          <a:p>
            <a:pPr algn="l"/>
            <a:endParaRPr lang="en-GB" sz="1000" dirty="0"/>
          </a:p>
          <a:p>
            <a:pPr algn="l"/>
            <a:endParaRPr lang="en-GB"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39" y="1546374"/>
            <a:ext cx="17986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17776" y="1583214"/>
            <a:ext cx="1944216" cy="261610"/>
          </a:xfrm>
          <a:prstGeom prst="rect">
            <a:avLst/>
          </a:prstGeom>
          <a:noFill/>
        </p:spPr>
        <p:txBody>
          <a:bodyPr wrap="square" rtlCol="0">
            <a:spAutoFit/>
          </a:bodyPr>
          <a:lstStyle/>
          <a:p>
            <a:r>
              <a:rPr lang="en-GB" sz="1050" dirty="0" smtClean="0"/>
              <a:t>Exothermic in this direction</a:t>
            </a:r>
            <a:endParaRPr lang="en-GB" sz="1050" dirty="0"/>
          </a:p>
        </p:txBody>
      </p:sp>
      <p:sp>
        <p:nvSpPr>
          <p:cNvPr id="21" name="TextBox 20"/>
          <p:cNvSpPr txBox="1"/>
          <p:nvPr/>
        </p:nvSpPr>
        <p:spPr>
          <a:xfrm>
            <a:off x="171895" y="1624269"/>
            <a:ext cx="1638881" cy="230832"/>
          </a:xfrm>
          <a:prstGeom prst="rect">
            <a:avLst/>
          </a:prstGeom>
          <a:noFill/>
        </p:spPr>
        <p:txBody>
          <a:bodyPr wrap="square" rtlCol="0">
            <a:spAutoFit/>
          </a:bodyPr>
          <a:lstStyle/>
          <a:p>
            <a:r>
              <a:rPr lang="en-GB" sz="900" dirty="0" smtClean="0"/>
              <a:t>Endothermic in this direction</a:t>
            </a:r>
            <a:endParaRPr lang="en-GB" sz="900" dirty="0"/>
          </a:p>
        </p:txBody>
      </p:sp>
      <p:graphicFrame>
        <p:nvGraphicFramePr>
          <p:cNvPr id="5" name="Table 4"/>
          <p:cNvGraphicFramePr>
            <a:graphicFrameLocks noGrp="1"/>
          </p:cNvGraphicFramePr>
          <p:nvPr>
            <p:extLst>
              <p:ext uri="{D42A27DB-BD31-4B8C-83A1-F6EECF244321}">
                <p14:modId xmlns:p14="http://schemas.microsoft.com/office/powerpoint/2010/main" val="2377873992"/>
              </p:ext>
            </p:extLst>
          </p:nvPr>
        </p:nvGraphicFramePr>
        <p:xfrm>
          <a:off x="343842" y="2132856"/>
          <a:ext cx="4753174" cy="3754120"/>
        </p:xfrm>
        <a:graphic>
          <a:graphicData uri="http://schemas.openxmlformats.org/drawingml/2006/table">
            <a:tbl>
              <a:tblPr firstRow="1" bandRow="1">
                <a:tableStyleId>{5940675A-B579-460E-94D1-54222C63F5DA}</a:tableStyleId>
              </a:tblPr>
              <a:tblGrid>
                <a:gridCol w="1929465"/>
                <a:gridCol w="2823709"/>
              </a:tblGrid>
              <a:tr h="370840">
                <a:tc>
                  <a:txBody>
                    <a:bodyPr/>
                    <a:lstStyle/>
                    <a:p>
                      <a:pPr algn="ctr"/>
                      <a:r>
                        <a:rPr lang="en-GB" sz="1400" b="1" dirty="0" smtClean="0"/>
                        <a:t>Condition</a:t>
                      </a:r>
                      <a:r>
                        <a:rPr lang="en-GB" sz="1400" b="1" baseline="0" dirty="0" smtClean="0"/>
                        <a:t> Change</a:t>
                      </a:r>
                      <a:endParaRPr lang="en-GB" sz="1400" b="1" dirty="0"/>
                    </a:p>
                  </a:txBody>
                  <a:tcPr/>
                </a:tc>
                <a:tc>
                  <a:txBody>
                    <a:bodyPr/>
                    <a:lstStyle/>
                    <a:p>
                      <a:pPr algn="ctr"/>
                      <a:r>
                        <a:rPr lang="en-GB" sz="1400" b="1" dirty="0" smtClean="0"/>
                        <a:t>Effect</a:t>
                      </a:r>
                      <a:endParaRPr lang="en-GB" sz="1400" b="1" dirty="0"/>
                    </a:p>
                  </a:txBody>
                  <a:tcPr/>
                </a:tc>
              </a:tr>
              <a:tr h="370840">
                <a:tc>
                  <a:txBody>
                    <a:bodyPr/>
                    <a:lstStyle/>
                    <a:p>
                      <a:r>
                        <a:rPr lang="en-GB" sz="1200" dirty="0" smtClean="0"/>
                        <a:t>Increase the temperature</a:t>
                      </a:r>
                      <a:endParaRPr lang="en-GB" sz="1200" dirty="0"/>
                    </a:p>
                  </a:txBody>
                  <a:tcPr/>
                </a:tc>
                <a:tc>
                  <a:txBody>
                    <a:bodyPr/>
                    <a:lstStyle/>
                    <a:p>
                      <a:r>
                        <a:rPr lang="en-GB" sz="1100" dirty="0" smtClean="0"/>
                        <a:t>Shifts the equilibrium</a:t>
                      </a:r>
                      <a:r>
                        <a:rPr lang="en-GB" sz="1100" baseline="0" dirty="0" smtClean="0"/>
                        <a:t> to the left as this is the </a:t>
                      </a:r>
                      <a:r>
                        <a:rPr lang="en-GB" sz="1100" baseline="0" smtClean="0"/>
                        <a:t>endothermic direction. The amount of reacrtants increases.</a:t>
                      </a:r>
                      <a:endParaRPr lang="en-GB" sz="1100" dirty="0"/>
                    </a:p>
                  </a:txBody>
                  <a:tcPr/>
                </a:tc>
              </a:tr>
              <a:tr h="370840">
                <a:tc>
                  <a:txBody>
                    <a:bodyPr/>
                    <a:lstStyle/>
                    <a:p>
                      <a:r>
                        <a:rPr lang="en-GB" sz="1200" dirty="0" smtClean="0"/>
                        <a:t>Decrease</a:t>
                      </a:r>
                      <a:r>
                        <a:rPr lang="en-GB" sz="1200" baseline="0" dirty="0" smtClean="0"/>
                        <a:t> the temperature</a:t>
                      </a:r>
                      <a:endParaRPr lang="en-GB" sz="1200" dirty="0"/>
                    </a:p>
                  </a:txBody>
                  <a:tcPr/>
                </a:tc>
                <a:tc>
                  <a:txBody>
                    <a:bodyPr/>
                    <a:lstStyle/>
                    <a:p>
                      <a:r>
                        <a:rPr lang="en-GB" sz="1100" dirty="0" smtClean="0"/>
                        <a:t>Shifts the equilibrium</a:t>
                      </a:r>
                      <a:r>
                        <a:rPr lang="en-GB" sz="1100" baseline="0" dirty="0" smtClean="0"/>
                        <a:t> to the right as this is the </a:t>
                      </a:r>
                      <a:r>
                        <a:rPr lang="en-GB" sz="1100" baseline="0" smtClean="0"/>
                        <a:t>exothermic direction. The amopunt of product increases</a:t>
                      </a:r>
                      <a:endParaRPr lang="en-GB" sz="1100" dirty="0"/>
                    </a:p>
                  </a:txBody>
                  <a:tcPr/>
                </a:tc>
              </a:tr>
              <a:tr h="370840">
                <a:tc>
                  <a:txBody>
                    <a:bodyPr/>
                    <a:lstStyle/>
                    <a:p>
                      <a:r>
                        <a:rPr lang="en-GB" sz="1200" dirty="0" smtClean="0"/>
                        <a:t>Increase the concentration</a:t>
                      </a:r>
                      <a:r>
                        <a:rPr lang="en-GB" sz="1200" baseline="0" dirty="0" smtClean="0"/>
                        <a:t> of reactants</a:t>
                      </a:r>
                      <a:endParaRPr lang="en-GB" sz="1200" dirty="0"/>
                    </a:p>
                  </a:txBody>
                  <a:tcPr/>
                </a:tc>
                <a:tc>
                  <a:txBody>
                    <a:bodyPr/>
                    <a:lstStyle/>
                    <a:p>
                      <a:r>
                        <a:rPr lang="en-GB" sz="1200" dirty="0" smtClean="0"/>
                        <a:t>Equilibrium shifts</a:t>
                      </a:r>
                      <a:r>
                        <a:rPr lang="en-GB" sz="1200" baseline="0" dirty="0" smtClean="0"/>
                        <a:t> to the right to make more product, to reach equilibrium again</a:t>
                      </a:r>
                      <a:endParaRPr lang="en-GB"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Increase the concentration</a:t>
                      </a:r>
                      <a:r>
                        <a:rPr lang="en-GB" sz="1200" baseline="0" dirty="0" smtClean="0"/>
                        <a:t> of products</a:t>
                      </a:r>
                      <a:endParaRPr lang="en-GB" sz="1200" dirty="0"/>
                    </a:p>
                  </a:txBody>
                  <a:tcPr/>
                </a:tc>
                <a:tc>
                  <a:txBody>
                    <a:bodyPr/>
                    <a:lstStyle/>
                    <a:p>
                      <a:r>
                        <a:rPr lang="en-GB" sz="1200" dirty="0" smtClean="0"/>
                        <a:t>Equilibrium shifts</a:t>
                      </a:r>
                      <a:r>
                        <a:rPr lang="en-GB" sz="1200" baseline="0" dirty="0" smtClean="0"/>
                        <a:t> to the left to reach equilibrium again</a:t>
                      </a:r>
                      <a:endParaRPr lang="en-GB" sz="1200" dirty="0"/>
                    </a:p>
                  </a:txBody>
                  <a:tcPr/>
                </a:tc>
              </a:tr>
              <a:tr h="370840">
                <a:tc>
                  <a:txBody>
                    <a:bodyPr/>
                    <a:lstStyle/>
                    <a:p>
                      <a:r>
                        <a:rPr lang="en-GB" sz="1200" dirty="0" smtClean="0"/>
                        <a:t>Increase the pressure in the</a:t>
                      </a:r>
                      <a:r>
                        <a:rPr lang="en-GB" sz="1200" baseline="0" dirty="0" smtClean="0"/>
                        <a:t> gas</a:t>
                      </a:r>
                      <a:endParaRPr lang="en-GB" sz="1200" dirty="0"/>
                    </a:p>
                  </a:txBody>
                  <a:tcPr/>
                </a:tc>
                <a:tc>
                  <a:txBody>
                    <a:bodyPr/>
                    <a:lstStyle/>
                    <a:p>
                      <a:r>
                        <a:rPr lang="en-GB" sz="1200" dirty="0" smtClean="0"/>
                        <a:t>Equilibrium</a:t>
                      </a:r>
                      <a:r>
                        <a:rPr lang="en-GB" sz="1200" baseline="0" dirty="0" smtClean="0"/>
                        <a:t> shifts to the right, where there are fewer molecules of gas, this will decrease the pressure.</a:t>
                      </a:r>
                      <a:endParaRPr lang="en-GB" sz="1200" dirty="0"/>
                    </a:p>
                  </a:txBody>
                  <a:tcPr/>
                </a:tc>
              </a:tr>
              <a:tr h="370840">
                <a:tc>
                  <a:txBody>
                    <a:bodyPr/>
                    <a:lstStyle/>
                    <a:p>
                      <a:r>
                        <a:rPr lang="en-GB" sz="1200" dirty="0" smtClean="0"/>
                        <a:t>Decrease the pressure in the gas</a:t>
                      </a:r>
                      <a:endParaRPr lang="en-GB" sz="1200" dirty="0"/>
                    </a:p>
                  </a:txBody>
                  <a:tcPr/>
                </a:tc>
                <a:tc>
                  <a:txBody>
                    <a:bodyPr/>
                    <a:lstStyle/>
                    <a:p>
                      <a:r>
                        <a:rPr lang="en-GB" sz="1200" dirty="0" smtClean="0"/>
                        <a:t>Shifts</a:t>
                      </a:r>
                      <a:r>
                        <a:rPr lang="en-GB" sz="1200" baseline="0" dirty="0" smtClean="0"/>
                        <a:t> the equilibrium to the left as there are more gas molecules on that side of the equation.</a:t>
                      </a:r>
                      <a:endParaRPr lang="en-GB" sz="1200" dirty="0"/>
                    </a:p>
                  </a:txBody>
                  <a:tcPr/>
                </a:tc>
              </a:tr>
            </a:tbl>
          </a:graphicData>
        </a:graphic>
      </p:graphicFrame>
      <p:sp>
        <p:nvSpPr>
          <p:cNvPr id="8" name="Title 1"/>
          <p:cNvSpPr txBox="1">
            <a:spLocks/>
          </p:cNvSpPr>
          <p:nvPr/>
        </p:nvSpPr>
        <p:spPr>
          <a:xfrm>
            <a:off x="5373595" y="1772816"/>
            <a:ext cx="4366801" cy="49685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smtClean="0"/>
              <a:t>Equilibrium- Changing Conditions-Higher tier</a:t>
            </a:r>
          </a:p>
          <a:p>
            <a:pPr algn="l"/>
            <a:r>
              <a:rPr lang="en-GB" sz="1200" dirty="0"/>
              <a:t>The </a:t>
            </a:r>
            <a:r>
              <a:rPr lang="en-GB" sz="1200" dirty="0" smtClean="0"/>
              <a:t>amounts </a:t>
            </a:r>
            <a:r>
              <a:rPr lang="en-GB" sz="1200" dirty="0"/>
              <a:t>of all the reactants and products at equilibrium depend on the conditions of the reaction</a:t>
            </a:r>
            <a:r>
              <a:rPr lang="en-GB" sz="1200" dirty="0" smtClean="0"/>
              <a:t>. For example if we change things like </a:t>
            </a:r>
            <a:r>
              <a:rPr lang="en-GB" sz="1200" b="1" dirty="0" smtClean="0"/>
              <a:t>temperature, concentration of a reactant or product and pressure in gases.</a:t>
            </a:r>
          </a:p>
          <a:p>
            <a:pPr algn="l"/>
            <a:r>
              <a:rPr lang="en-GB" sz="1200" dirty="0"/>
              <a:t/>
            </a:r>
            <a:br>
              <a:rPr lang="en-GB" sz="1200" dirty="0"/>
            </a:br>
            <a:r>
              <a:rPr lang="en-GB" sz="1200" dirty="0" smtClean="0"/>
              <a:t>The French scientist Le </a:t>
            </a:r>
            <a:r>
              <a:rPr lang="en-GB" sz="1200" dirty="0" err="1" smtClean="0"/>
              <a:t>Chatelier</a:t>
            </a:r>
            <a:r>
              <a:rPr lang="en-GB" sz="1200" dirty="0" smtClean="0"/>
              <a:t> devised a principle to explain how equilibrium reactions, respond to a change in conditions, it states that:</a:t>
            </a:r>
          </a:p>
          <a:p>
            <a:pPr algn="l"/>
            <a:endParaRPr lang="en-GB" sz="1200" dirty="0" smtClean="0"/>
          </a:p>
          <a:p>
            <a:pPr algn="l"/>
            <a:r>
              <a:rPr lang="en-GB" sz="1200" b="1" dirty="0" smtClean="0"/>
              <a:t>“If </a:t>
            </a:r>
            <a:r>
              <a:rPr lang="en-GB" sz="1200" b="1" dirty="0"/>
              <a:t>a system is at equilibrium and a change </a:t>
            </a:r>
            <a:r>
              <a:rPr lang="en-GB" sz="1200" b="1" dirty="0" smtClean="0"/>
              <a:t>is made </a:t>
            </a:r>
            <a:r>
              <a:rPr lang="en-GB" sz="1200" b="1" dirty="0"/>
              <a:t>to any of the conditions, then the </a:t>
            </a:r>
            <a:r>
              <a:rPr lang="en-GB" sz="1200" b="1" dirty="0" smtClean="0"/>
              <a:t>system</a:t>
            </a:r>
            <a:r>
              <a:rPr lang="en-GB" sz="1200" b="1" dirty="0"/>
              <a:t> </a:t>
            </a:r>
            <a:r>
              <a:rPr lang="en-GB" sz="1200" b="1" dirty="0" smtClean="0"/>
              <a:t>responds </a:t>
            </a:r>
            <a:r>
              <a:rPr lang="en-GB" sz="1200" b="1" dirty="0"/>
              <a:t>to counteract the </a:t>
            </a:r>
            <a:r>
              <a:rPr lang="en-GB" sz="1200" b="1" dirty="0" smtClean="0"/>
              <a:t>change”</a:t>
            </a:r>
          </a:p>
          <a:p>
            <a:pPr algn="l"/>
            <a:endParaRPr lang="en-GB" sz="1200" b="1" dirty="0" smtClean="0"/>
          </a:p>
          <a:p>
            <a:pPr algn="l"/>
            <a:r>
              <a:rPr lang="en-GB" sz="1200" dirty="0" smtClean="0"/>
              <a:t>For example if the temperature is raised the equilibrium will shift to try to cool the surroundings down.</a:t>
            </a:r>
            <a:r>
              <a:rPr lang="en-GB" sz="1300" b="1" dirty="0"/>
              <a:t/>
            </a:r>
            <a:br>
              <a:rPr lang="en-GB" sz="1300" b="1" dirty="0"/>
            </a:br>
            <a:endParaRPr lang="en-GB" sz="1300" b="1" dirty="0" smtClean="0"/>
          </a:p>
          <a:p>
            <a:pPr algn="l"/>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1704156419"/>
              </p:ext>
            </p:extLst>
          </p:nvPr>
        </p:nvGraphicFramePr>
        <p:xfrm>
          <a:off x="5395416" y="116632"/>
          <a:ext cx="4310112" cy="1510144"/>
        </p:xfrm>
        <a:graphic>
          <a:graphicData uri="http://schemas.openxmlformats.org/drawingml/2006/table">
            <a:tbl>
              <a:tblPr firstRow="1" bandRow="1">
                <a:tableStyleId>{5940675A-B579-460E-94D1-54222C63F5DA}</a:tableStyleId>
              </a:tblPr>
              <a:tblGrid>
                <a:gridCol w="1069752"/>
                <a:gridCol w="3240360"/>
              </a:tblGrid>
              <a:tr h="288032">
                <a:tc>
                  <a:txBody>
                    <a:bodyPr/>
                    <a:lstStyle/>
                    <a:p>
                      <a:r>
                        <a:rPr lang="en-GB" sz="1000" b="1" dirty="0" smtClean="0"/>
                        <a:t>Key</a:t>
                      </a:r>
                      <a:r>
                        <a:rPr lang="en-GB" sz="1000" b="1" baseline="0" dirty="0" smtClean="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Equilibrium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reaction that is reversible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Le</a:t>
                      </a:r>
                      <a:r>
                        <a:rPr lang="en-GB" sz="1000" baseline="0" dirty="0" smtClean="0"/>
                        <a:t> </a:t>
                      </a:r>
                      <a:r>
                        <a:rPr lang="en-GB" sz="1000" baseline="0" dirty="0" err="1" smtClean="0"/>
                        <a:t>Chatelier’s</a:t>
                      </a:r>
                      <a:r>
                        <a:rPr lang="en-GB" sz="1000" baseline="0" dirty="0" smtClean="0"/>
                        <a:t> principle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 principle which states, “If a system is at equilibrium and a change is made to any of the conditions, then the system responds to </a:t>
                      </a:r>
                      <a:r>
                        <a:rPr lang="en-GB" sz="1000" b="1" dirty="0" smtClean="0"/>
                        <a:t>counteract the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5632">
                <a:tc>
                  <a:txBody>
                    <a:bodyPr/>
                    <a:lstStyle/>
                    <a:p>
                      <a:r>
                        <a:rPr lang="en-GB" sz="1000" dirty="0" smtClean="0"/>
                        <a:t>Dynamic</a:t>
                      </a:r>
                      <a:r>
                        <a:rPr lang="en-GB" sz="1000" baseline="0" dirty="0" smtClean="0"/>
                        <a:t> Equilibrium</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a:t>
                      </a:r>
                      <a:r>
                        <a:rPr lang="en-GB" sz="1000" baseline="0" dirty="0" smtClean="0"/>
                        <a:t> equilibrium where the forward and backward reactions are happening at the same rate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098" name="Picture 2" descr="Image result for le chateli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919" y="4649614"/>
            <a:ext cx="1368152" cy="188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376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19: How do Organisms Relate to Each Other and the Environment?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73806012"/>
              </p:ext>
            </p:extLst>
          </p:nvPr>
        </p:nvGraphicFramePr>
        <p:xfrm>
          <a:off x="5457056" y="116632"/>
          <a:ext cx="4310112" cy="4214976"/>
        </p:xfrm>
        <a:graphic>
          <a:graphicData uri="http://schemas.openxmlformats.org/drawingml/2006/table">
            <a:tbl>
              <a:tblPr firstRow="1" bandRow="1">
                <a:tableStyleId>{5940675A-B579-460E-94D1-54222C63F5DA}</a:tableStyleId>
              </a:tblPr>
              <a:tblGrid>
                <a:gridCol w="1080120"/>
                <a:gridCol w="3229992"/>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Biosphere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Wherever</a:t>
                      </a:r>
                      <a:r>
                        <a:rPr lang="en-GB" sz="1000" baseline="0" dirty="0" smtClean="0"/>
                        <a:t> life is found on Earth (and in the atmosphere).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Biome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large zone of life with particular characteristics</a:t>
                      </a:r>
                      <a:r>
                        <a:rPr lang="en-GB" sz="1000" baseline="0" dirty="0" smtClean="0"/>
                        <a:t> – e.g. tropical rainforest, arctic tundra.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Ecosystem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complex network</a:t>
                      </a:r>
                      <a:r>
                        <a:rPr lang="en-GB" sz="1000" baseline="0" dirty="0" smtClean="0"/>
                        <a:t> of </a:t>
                      </a:r>
                      <a:r>
                        <a:rPr lang="en-GB" sz="1000" b="1" baseline="0" dirty="0" smtClean="0"/>
                        <a:t>communities</a:t>
                      </a:r>
                      <a:r>
                        <a:rPr lang="en-GB" sz="1000" b="0" baseline="0" dirty="0" smtClean="0"/>
                        <a:t> of organisms, which all depend on each other and which are adapted to the biotic and abiotic conditions they live in.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Community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group of </a:t>
                      </a:r>
                      <a:r>
                        <a:rPr lang="en-GB" sz="1000" b="1" dirty="0" smtClean="0"/>
                        <a:t>interdependent</a:t>
                      </a:r>
                      <a:r>
                        <a:rPr lang="en-GB" sz="1000" b="0" dirty="0" smtClean="0"/>
                        <a:t> organisms.</a:t>
                      </a:r>
                      <a:r>
                        <a:rPr lang="en-GB" sz="1000" b="0" baseline="0" dirty="0" smtClean="0"/>
                        <a:t> Communities interact with each other and with the physical environment – </a:t>
                      </a:r>
                      <a:r>
                        <a:rPr lang="en-GB" sz="1000" b="1" baseline="0" dirty="0" smtClean="0"/>
                        <a:t>ecosystem </a:t>
                      </a:r>
                      <a:r>
                        <a:rPr lang="en-GB" sz="1000" b="0" baseline="0" dirty="0" smtClean="0"/>
                        <a:t>refers to the interaction of living communities with the non-living environment.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Habitat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specific set of conditions,</a:t>
                      </a:r>
                      <a:r>
                        <a:rPr lang="en-GB" sz="1000" baseline="0" dirty="0" smtClean="0"/>
                        <a:t> usually a specific location, where an organism (or organisms) is adapted to live.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indent="0">
                        <a:buNone/>
                      </a:pPr>
                      <a:r>
                        <a:rPr lang="en-GB" sz="1000" dirty="0" smtClean="0"/>
                        <a:t>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whole group</a:t>
                      </a:r>
                      <a:r>
                        <a:rPr lang="en-GB" sz="1000" baseline="0" dirty="0" smtClean="0"/>
                        <a:t> of organisms – for instance, all the buffalo on the savannah, or all the greenfly on one rose bush.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indent="0">
                        <a:buNone/>
                      </a:pPr>
                      <a:r>
                        <a:rPr lang="en-GB" sz="1000" dirty="0" smtClean="0"/>
                        <a:t>Interdependence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All organisms in a community</a:t>
                      </a:r>
                      <a:r>
                        <a:rPr lang="en-GB" sz="1000" baseline="0" dirty="0" smtClean="0"/>
                        <a:t> rely on one another – for food, shelter, pollination, seed dispersal, nutrient recycling and so on.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indent="0">
                        <a:buNone/>
                      </a:pPr>
                      <a:r>
                        <a:rPr lang="en-GB" sz="1000" dirty="0" smtClean="0"/>
                        <a:t>Biotic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Living factors affecting</a:t>
                      </a:r>
                      <a:r>
                        <a:rPr lang="en-GB" sz="1000" baseline="0" dirty="0" smtClean="0"/>
                        <a:t> a community.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Abiotic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Non-living factors affecting a community (e.g.</a:t>
                      </a:r>
                      <a:r>
                        <a:rPr lang="en-GB" sz="1000" baseline="0" dirty="0" smtClean="0"/>
                        <a:t> light intensity, temperature, soil pH).</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73630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Ecology and Interdependence </a:t>
            </a:r>
          </a:p>
          <a:p>
            <a:pPr algn="l"/>
            <a:endParaRPr lang="en-GB" sz="1000" u="sng" dirty="0" smtClean="0">
              <a:latin typeface="+mj-lt"/>
            </a:endParaRPr>
          </a:p>
          <a:p>
            <a:pPr algn="l"/>
            <a:r>
              <a:rPr lang="en-GB" sz="1000" dirty="0" smtClean="0">
                <a:latin typeface="+mj-lt"/>
              </a:rPr>
              <a:t>Ecology is the study of everything from individual organisms to the whole biosphere (everywhere that life is found on Earth). </a:t>
            </a:r>
            <a:r>
              <a:rPr lang="en-GB" sz="1000" dirty="0" smtClean="0"/>
              <a:t>An </a:t>
            </a:r>
            <a:r>
              <a:rPr lang="en-GB" sz="1000" dirty="0"/>
              <a:t>ecosystem is an interconnecting network of living organisms and their environment. </a:t>
            </a:r>
            <a:endParaRPr lang="en-GB" sz="1000" dirty="0" smtClean="0"/>
          </a:p>
          <a:p>
            <a:pPr algn="l">
              <a:lnSpc>
                <a:spcPct val="100000"/>
              </a:lnSpc>
              <a:spcBef>
                <a:spcPts val="0"/>
              </a:spcBef>
            </a:pPr>
            <a:endParaRPr lang="en-GB" sz="1000" dirty="0"/>
          </a:p>
          <a:p>
            <a:pPr algn="l">
              <a:lnSpc>
                <a:spcPct val="100000"/>
              </a:lnSpc>
              <a:spcBef>
                <a:spcPts val="0"/>
              </a:spcBef>
            </a:pPr>
            <a:r>
              <a:rPr lang="en-GB" sz="1000" dirty="0" smtClean="0"/>
              <a:t>The </a:t>
            </a:r>
            <a:r>
              <a:rPr lang="en-GB" sz="1000" dirty="0"/>
              <a:t>feeding relationships are one way in which organisms depend on each other. To begin with, almost all organisms rely on the Sun as the original source of energy for their ecosystem. </a:t>
            </a:r>
            <a:r>
              <a:rPr lang="en-GB" sz="1000" b="1" dirty="0"/>
              <a:t>Plants</a:t>
            </a:r>
            <a:r>
              <a:rPr lang="en-GB" sz="1000" dirty="0"/>
              <a:t> and </a:t>
            </a:r>
            <a:r>
              <a:rPr lang="en-GB" sz="1000" b="1" dirty="0"/>
              <a:t>algae</a:t>
            </a:r>
            <a:r>
              <a:rPr lang="en-GB" sz="1000" dirty="0"/>
              <a:t> can make use of the Sun’s energy to produce food molecules, in the process of photosynthesis. This is why they are called </a:t>
            </a:r>
            <a:r>
              <a:rPr lang="en-GB" sz="1000" b="1" dirty="0"/>
              <a:t>producers</a:t>
            </a:r>
            <a:r>
              <a:rPr lang="en-GB" sz="1000" dirty="0"/>
              <a:t>. Other types of organism can’t do this, so they rely on the plants and algae. </a:t>
            </a:r>
            <a:r>
              <a:rPr lang="en-GB" sz="1000" b="1" dirty="0" smtClean="0"/>
              <a:t>Consumers</a:t>
            </a:r>
            <a:r>
              <a:rPr lang="en-GB" sz="1000" dirty="0" smtClean="0"/>
              <a:t> </a:t>
            </a:r>
            <a:r>
              <a:rPr lang="en-GB" sz="1000" dirty="0"/>
              <a:t>eat the producers, so the energy from the sun flows through the ecosystem. Molecules (which </a:t>
            </a:r>
            <a:r>
              <a:rPr lang="en-GB" sz="1000" dirty="0" smtClean="0"/>
              <a:t>are stores of energy</a:t>
            </a:r>
            <a:r>
              <a:rPr lang="en-GB" sz="1000" dirty="0"/>
              <a:t>) also flow through, and get recycled when organisms produce waste (poo and wee!) and after they die and decay. The diagram helps to show this. </a:t>
            </a:r>
            <a:endParaRPr lang="en-GB" sz="1000" dirty="0" smtClean="0"/>
          </a:p>
          <a:p>
            <a:pPr algn="l">
              <a:lnSpc>
                <a:spcPct val="100000"/>
              </a:lnSpc>
              <a:spcBef>
                <a:spcPts val="0"/>
              </a:spcBef>
            </a:pPr>
            <a:endParaRPr lang="en-GB" sz="1000" dirty="0"/>
          </a:p>
          <a:p>
            <a:pPr algn="l">
              <a:lnSpc>
                <a:spcPct val="100000"/>
              </a:lnSpc>
              <a:spcBef>
                <a:spcPts val="0"/>
              </a:spcBef>
            </a:pPr>
            <a:r>
              <a:rPr lang="en-GB" sz="1000" dirty="0"/>
              <a:t>You can see that all the organisms in the ecosystem depend on each other. This is called </a:t>
            </a:r>
            <a:r>
              <a:rPr lang="en-GB" sz="1000" b="1" dirty="0"/>
              <a:t>interdependence</a:t>
            </a:r>
            <a:r>
              <a:rPr lang="en-GB" sz="1000" dirty="0"/>
              <a:t>. The consumers wouldn’t survive without the producers capturing energy from the sun, the producers wouldn’t survive without the decomposers recycling molecules for them to use (e.g. nutrients from the soil), and the decomposers need the waste from other organisms, and their bodies once they die. </a:t>
            </a:r>
            <a:r>
              <a:rPr lang="en-GB" sz="1000" dirty="0" smtClean="0"/>
              <a:t>A stable community is one where all the species’ populations and the abiotic factors are in balance; as a result, population sizes don’t change much in stable communities. </a:t>
            </a:r>
            <a:endParaRPr lang="en-GB" sz="1000" dirty="0"/>
          </a:p>
          <a:p>
            <a:pPr algn="l"/>
            <a:endParaRPr lang="en-GB" sz="1000" dirty="0">
              <a:latin typeface="+mj-lt"/>
            </a:endParaRPr>
          </a:p>
        </p:txBody>
      </p:sp>
      <p:sp>
        <p:nvSpPr>
          <p:cNvPr id="27" name="Title 1"/>
          <p:cNvSpPr txBox="1">
            <a:spLocks/>
          </p:cNvSpPr>
          <p:nvPr/>
        </p:nvSpPr>
        <p:spPr>
          <a:xfrm>
            <a:off x="128464" y="3645024"/>
            <a:ext cx="3087584" cy="309634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Biotic and abiotic factors affecting organisms</a:t>
            </a:r>
          </a:p>
          <a:p>
            <a:pPr algn="l"/>
            <a:endParaRPr lang="en-GB" sz="1000" u="sng" dirty="0" smtClean="0">
              <a:latin typeface="+mj-lt"/>
            </a:endParaRPr>
          </a:p>
          <a:p>
            <a:pPr algn="l"/>
            <a:r>
              <a:rPr lang="en-GB" sz="1000" b="1" dirty="0" smtClean="0">
                <a:latin typeface="+mj-lt"/>
              </a:rPr>
              <a:t>Communities</a:t>
            </a:r>
            <a:r>
              <a:rPr lang="en-GB" sz="1000" dirty="0" smtClean="0">
                <a:latin typeface="+mj-lt"/>
              </a:rPr>
              <a:t> of organisms are obviously affected by the environmental factors of their habitat. Factors that are non-living are called </a:t>
            </a:r>
            <a:r>
              <a:rPr lang="en-GB" sz="1000" b="1" dirty="0" smtClean="0">
                <a:latin typeface="+mj-lt"/>
              </a:rPr>
              <a:t>abiotic</a:t>
            </a:r>
            <a:r>
              <a:rPr lang="en-GB" sz="1000" dirty="0" smtClean="0">
                <a:latin typeface="+mj-lt"/>
              </a:rPr>
              <a:t> factors; those that are living are called </a:t>
            </a:r>
            <a:r>
              <a:rPr lang="en-GB" sz="1000" b="1" dirty="0" smtClean="0">
                <a:latin typeface="+mj-lt"/>
              </a:rPr>
              <a:t>biotic</a:t>
            </a:r>
            <a:r>
              <a:rPr lang="en-GB" sz="1000" dirty="0" smtClean="0">
                <a:latin typeface="+mj-lt"/>
              </a:rPr>
              <a:t> factors. These may affect the distribution of organisms (i.e. how they are spread out in the environment), their population size, their growth, behaviour or anything else really. </a:t>
            </a:r>
          </a:p>
          <a:p>
            <a:pPr algn="l"/>
            <a:endParaRPr lang="en-GB" sz="1000" dirty="0">
              <a:latin typeface="+mj-lt"/>
            </a:endParaRPr>
          </a:p>
          <a:p>
            <a:pPr algn="l"/>
            <a:r>
              <a:rPr lang="en-GB" sz="1000" dirty="0" smtClean="0">
                <a:latin typeface="+mj-lt"/>
              </a:rPr>
              <a:t>Examples of abiotic factors: light intensity; temperature; moisture levels; soil pH and mineral content; wind intensity and direction; carbon dioxide level for plants; oxygen levels dissolved in water for </a:t>
            </a:r>
            <a:r>
              <a:rPr lang="en-GB" sz="1000" b="1" dirty="0" smtClean="0">
                <a:latin typeface="+mj-lt"/>
              </a:rPr>
              <a:t>aquatic</a:t>
            </a:r>
            <a:r>
              <a:rPr lang="en-GB" sz="1000" dirty="0" smtClean="0">
                <a:latin typeface="+mj-lt"/>
              </a:rPr>
              <a:t> animals. </a:t>
            </a:r>
          </a:p>
          <a:p>
            <a:pPr algn="l"/>
            <a:endParaRPr lang="en-GB" sz="1000" dirty="0">
              <a:latin typeface="+mj-lt"/>
            </a:endParaRPr>
          </a:p>
          <a:p>
            <a:pPr algn="l"/>
            <a:r>
              <a:rPr lang="en-GB" sz="1000" dirty="0" smtClean="0">
                <a:latin typeface="+mj-lt"/>
              </a:rPr>
              <a:t>Examples of biotic factors: food availability; new predators arriving; new pathogens; competition between species. Competition can actually lead to extinction of a species – if another species outcompetes it, the first one may end up without sufficient numbers to breed. </a:t>
            </a:r>
          </a:p>
        </p:txBody>
      </p:sp>
      <p:sp>
        <p:nvSpPr>
          <p:cNvPr id="38" name="Title 1"/>
          <p:cNvSpPr txBox="1">
            <a:spLocks/>
          </p:cNvSpPr>
          <p:nvPr/>
        </p:nvSpPr>
        <p:spPr>
          <a:xfrm>
            <a:off x="5457055" y="4365104"/>
            <a:ext cx="4310111" cy="237626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Adaptations </a:t>
            </a:r>
          </a:p>
          <a:p>
            <a:pPr algn="l"/>
            <a:endParaRPr lang="en-GB" sz="1000" u="sng" dirty="0" smtClean="0">
              <a:latin typeface="+mj-lt"/>
            </a:endParaRPr>
          </a:p>
          <a:p>
            <a:pPr algn="l"/>
            <a:r>
              <a:rPr lang="en-GB" sz="1000" dirty="0" smtClean="0">
                <a:latin typeface="+mj-lt"/>
              </a:rPr>
              <a:t>ALL organisms, now matter how simple they might seem, are adapted to their natural environment. Their features, or adaptations, enable survival in the particular conditions where they live. Adaptations can be: </a:t>
            </a:r>
          </a:p>
          <a:p>
            <a:pPr marL="171450" indent="-171450" algn="l">
              <a:buFont typeface="Arial" panose="020B0604020202020204" pitchFamily="34" charset="0"/>
              <a:buChar char="•"/>
            </a:pPr>
            <a:r>
              <a:rPr lang="en-GB" sz="1000" b="1" dirty="0" smtClean="0">
                <a:latin typeface="+mj-lt"/>
              </a:rPr>
              <a:t>Structural</a:t>
            </a:r>
            <a:r>
              <a:rPr lang="en-GB" sz="1000" dirty="0" smtClean="0">
                <a:latin typeface="+mj-lt"/>
              </a:rPr>
              <a:t>: adaptations in terms of body form and shape. This would include examples like: streamlined shape for speed; long stem to maximise light exposure</a:t>
            </a:r>
          </a:p>
          <a:p>
            <a:pPr marL="171450" indent="-171450" algn="l">
              <a:buFont typeface="Arial" panose="020B0604020202020204" pitchFamily="34" charset="0"/>
              <a:buChar char="•"/>
            </a:pPr>
            <a:r>
              <a:rPr lang="en-GB" sz="1000" b="1" dirty="0" smtClean="0">
                <a:latin typeface="+mj-lt"/>
              </a:rPr>
              <a:t>Behavioural</a:t>
            </a:r>
            <a:r>
              <a:rPr lang="en-GB" sz="1000" dirty="0" smtClean="0">
                <a:latin typeface="+mj-lt"/>
              </a:rPr>
              <a:t>: adaptations of behaviour – for instance, hunting behaviours, using tools, plants growing in the direction of a source of light. </a:t>
            </a:r>
          </a:p>
          <a:p>
            <a:pPr marL="171450" indent="-171450" algn="l">
              <a:buFont typeface="Arial" panose="020B0604020202020204" pitchFamily="34" charset="0"/>
              <a:buChar char="•"/>
            </a:pPr>
            <a:r>
              <a:rPr lang="en-GB" sz="1000" b="1" dirty="0" smtClean="0">
                <a:latin typeface="+mj-lt"/>
              </a:rPr>
              <a:t>Functional</a:t>
            </a:r>
            <a:r>
              <a:rPr lang="en-GB" sz="1000" dirty="0" smtClean="0">
                <a:latin typeface="+mj-lt"/>
              </a:rPr>
              <a:t>: adaptations in terms of how the body works. For instance: being able to digest a certain food, maintaining a constant body temperature and so on. </a:t>
            </a:r>
          </a:p>
          <a:p>
            <a:pPr algn="l"/>
            <a:r>
              <a:rPr lang="en-GB" sz="1000" dirty="0" smtClean="0">
                <a:latin typeface="+mj-lt"/>
              </a:rPr>
              <a:t>Some organisms are adapted to live in what we would consider to be extreme environments – for instance, very high temperatures, high pressures, high salt concentration. The organisms that can survive in these kinds of conditions are called </a:t>
            </a:r>
            <a:r>
              <a:rPr lang="en-GB" sz="1000" b="1" dirty="0" smtClean="0">
                <a:latin typeface="+mj-lt"/>
              </a:rPr>
              <a:t>extremophiles</a:t>
            </a:r>
            <a:r>
              <a:rPr lang="en-GB" sz="1000" dirty="0" smtClean="0">
                <a:latin typeface="+mj-lt"/>
              </a:rPr>
              <a:t>. A great place to find extreme conditions and extremophiles is around and inside deep sea hydrothermal vents. </a:t>
            </a:r>
            <a:endParaRPr lang="en-GB" sz="1000" dirty="0">
              <a:latin typeface="+mj-lt"/>
            </a:endParaRPr>
          </a:p>
        </p:txBody>
      </p:sp>
      <p:pic>
        <p:nvPicPr>
          <p:cNvPr id="1026" name="Picture 2" descr="https://d2jmvrsizmvf4x.cloudfront.net/tL7GuyJqRl6bFcx1t5I8_diagram.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63"/>
          <a:stretch/>
        </p:blipFill>
        <p:spPr bwMode="auto">
          <a:xfrm>
            <a:off x="3216048" y="5013176"/>
            <a:ext cx="2241008" cy="16153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historyoftheuniverse.com/images/ecosyst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8570" y="3573016"/>
            <a:ext cx="1647931" cy="1479119"/>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05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19: How do Organisms Relate to Each Other and the Environment?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1855937"/>
              </p:ext>
            </p:extLst>
          </p:nvPr>
        </p:nvGraphicFramePr>
        <p:xfrm>
          <a:off x="5457056" y="116632"/>
          <a:ext cx="4310112" cy="3981936"/>
        </p:xfrm>
        <a:graphic>
          <a:graphicData uri="http://schemas.openxmlformats.org/drawingml/2006/table">
            <a:tbl>
              <a:tblPr firstRow="1" bandRow="1">
                <a:tableStyleId>{5940675A-B579-460E-94D1-54222C63F5DA}</a:tableStyleId>
              </a:tblPr>
              <a:tblGrid>
                <a:gridCol w="1080120"/>
                <a:gridCol w="3229992"/>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Photosynthetic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a:t>
                      </a:r>
                      <a:r>
                        <a:rPr lang="en-GB" sz="1000" baseline="0" dirty="0" smtClean="0"/>
                        <a:t> any organism that can carry out photosynthesis, producing biomass from simple chemicals (CO</a:t>
                      </a:r>
                      <a:r>
                        <a:rPr lang="en-GB" sz="1000" baseline="-25000" dirty="0" smtClean="0"/>
                        <a:t>2</a:t>
                      </a:r>
                      <a:r>
                        <a:rPr lang="en-GB" sz="1000" baseline="0" dirty="0" smtClean="0"/>
                        <a:t> and H</a:t>
                      </a:r>
                      <a:r>
                        <a:rPr lang="en-GB" sz="1000" baseline="-25000" dirty="0" smtClean="0"/>
                        <a:t>2</a:t>
                      </a:r>
                      <a:r>
                        <a:rPr lang="en-GB" sz="1000" baseline="0" dirty="0" smtClean="0"/>
                        <a:t>O)</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Biomass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materials that living things are made from: proteins,</a:t>
                      </a:r>
                      <a:r>
                        <a:rPr lang="en-GB" sz="1000" baseline="0" dirty="0" smtClean="0"/>
                        <a:t> carbohydrates and lipids.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Food chain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Used</a:t>
                      </a:r>
                      <a:r>
                        <a:rPr lang="en-GB" sz="1000" baseline="0" dirty="0" smtClean="0"/>
                        <a:t> to represent the feeding relationships in a community. Starts with a producer and shows what organism eats what, as well as how energy and biomass are transferred in the community.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Distribution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 how organisms are spread in an</a:t>
                      </a:r>
                      <a:r>
                        <a:rPr lang="en-GB" sz="1000" baseline="0" dirty="0" smtClean="0"/>
                        <a:t> ecosystem.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Abundance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How many individuals</a:t>
                      </a:r>
                      <a:r>
                        <a:rPr lang="en-GB" sz="1000" baseline="0" dirty="0" smtClean="0"/>
                        <a:t> of a particular species there are.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indent="0">
                        <a:buNone/>
                      </a:pPr>
                      <a:r>
                        <a:rPr lang="en-GB" sz="1000" dirty="0" smtClean="0"/>
                        <a:t>Quadrat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square</a:t>
                      </a:r>
                      <a:r>
                        <a:rPr lang="en-GB" sz="1000" baseline="0" dirty="0" smtClean="0"/>
                        <a:t> frame used for sampling plants in an ecosystem. Can be used for counting plants for measuring the coverage of the ground by a particular species.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indent="0">
                        <a:buNone/>
                      </a:pPr>
                      <a:r>
                        <a:rPr lang="en-GB" sz="1000" dirty="0" smtClean="0"/>
                        <a:t>Transect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Sampling method where a quadrat is laid down at regular intervals along a line. This is used</a:t>
                      </a:r>
                      <a:r>
                        <a:rPr lang="en-GB" sz="1000" baseline="0" dirty="0" smtClean="0"/>
                        <a:t> to measure the change in distribution of organisms when a particular factor changes, such as light intensity.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marL="0" indent="0">
                        <a:buNone/>
                      </a:pPr>
                      <a:r>
                        <a:rPr lang="en-GB" sz="1000" dirty="0" smtClean="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spaces</a:t>
                      </a:r>
                      <a:r>
                        <a:rPr lang="en-GB" sz="1000" baseline="0" dirty="0" smtClean="0"/>
                        <a:t> between measurements – e.g. on a transect, the interval might be 1 m.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259228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Organisation of ecosystems</a:t>
            </a:r>
          </a:p>
          <a:p>
            <a:pPr algn="l"/>
            <a:endParaRPr lang="en-GB" sz="1000" u="sng" dirty="0" smtClean="0">
              <a:latin typeface="+mj-lt"/>
            </a:endParaRPr>
          </a:p>
          <a:p>
            <a:pPr algn="l"/>
            <a:r>
              <a:rPr lang="en-GB" sz="1000" dirty="0" smtClean="0">
                <a:latin typeface="+mj-lt"/>
              </a:rPr>
              <a:t>Apart from some ecosystems in deep sea vents, ALL biomass on Earth is produced by </a:t>
            </a:r>
            <a:r>
              <a:rPr lang="en-GB" sz="1000" b="1" dirty="0" smtClean="0">
                <a:latin typeface="+mj-lt"/>
              </a:rPr>
              <a:t>photosynthetic</a:t>
            </a:r>
            <a:r>
              <a:rPr lang="en-GB" sz="1000" dirty="0" smtClean="0">
                <a:latin typeface="+mj-lt"/>
              </a:rPr>
              <a:t> organisms. So, these organisms are called </a:t>
            </a:r>
            <a:r>
              <a:rPr lang="en-GB" sz="1000" b="1" dirty="0" smtClean="0">
                <a:latin typeface="+mj-lt"/>
              </a:rPr>
              <a:t>producers</a:t>
            </a:r>
            <a:r>
              <a:rPr lang="en-GB" sz="1000" dirty="0" smtClean="0">
                <a:latin typeface="+mj-lt"/>
              </a:rPr>
              <a:t>. This is vital for other organisms, since these producers start off food chains. </a:t>
            </a:r>
            <a:r>
              <a:rPr lang="en-GB" sz="1000" b="1" dirty="0" smtClean="0">
                <a:latin typeface="+mj-lt"/>
              </a:rPr>
              <a:t>Food chains </a:t>
            </a:r>
            <a:r>
              <a:rPr lang="en-GB" sz="1000" dirty="0" smtClean="0">
                <a:latin typeface="+mj-lt"/>
              </a:rPr>
              <a:t>represent the feeding relationships in a community. The producer is usually a green plant or algae, and they make </a:t>
            </a:r>
            <a:r>
              <a:rPr lang="en-GB" sz="1000" b="1" dirty="0" smtClean="0">
                <a:latin typeface="+mj-lt"/>
              </a:rPr>
              <a:t>glucose</a:t>
            </a:r>
            <a:r>
              <a:rPr lang="en-GB" sz="1000" dirty="0" smtClean="0">
                <a:latin typeface="+mj-lt"/>
              </a:rPr>
              <a:t> by photosynthesis. </a:t>
            </a:r>
          </a:p>
          <a:p>
            <a:pPr algn="l"/>
            <a:endParaRPr lang="en-GB" sz="1000" dirty="0">
              <a:latin typeface="+mj-lt"/>
            </a:endParaRPr>
          </a:p>
          <a:p>
            <a:pPr algn="l"/>
            <a:r>
              <a:rPr lang="en-GB" sz="1000" dirty="0" smtClean="0">
                <a:latin typeface="+mj-lt"/>
              </a:rPr>
              <a:t>The producers are eaten by </a:t>
            </a:r>
            <a:r>
              <a:rPr lang="en-GB" sz="1000" b="1" dirty="0" smtClean="0">
                <a:latin typeface="+mj-lt"/>
              </a:rPr>
              <a:t>primary consumers</a:t>
            </a:r>
            <a:r>
              <a:rPr lang="en-GB" sz="1000" dirty="0" smtClean="0">
                <a:latin typeface="+mj-lt"/>
              </a:rPr>
              <a:t>, which might be eaten by the next trophic level – </a:t>
            </a:r>
            <a:r>
              <a:rPr lang="en-GB" sz="1000" b="1" dirty="0" smtClean="0">
                <a:latin typeface="+mj-lt"/>
              </a:rPr>
              <a:t>secondary consumers</a:t>
            </a:r>
            <a:r>
              <a:rPr lang="en-GB" sz="1000" dirty="0" smtClean="0">
                <a:latin typeface="+mj-lt"/>
              </a:rPr>
              <a:t>. The secondary consumers may be eaten by </a:t>
            </a:r>
            <a:r>
              <a:rPr lang="en-GB" sz="1000" b="1" dirty="0" smtClean="0">
                <a:latin typeface="+mj-lt"/>
              </a:rPr>
              <a:t>tertiary consumers</a:t>
            </a:r>
            <a:r>
              <a:rPr lang="en-GB" sz="1000" dirty="0" smtClean="0">
                <a:latin typeface="+mj-lt"/>
              </a:rPr>
              <a:t>. Of the consumers, if they kill and eat other animals, they are called </a:t>
            </a:r>
            <a:r>
              <a:rPr lang="en-GB" sz="1000" b="1" dirty="0" smtClean="0">
                <a:latin typeface="+mj-lt"/>
              </a:rPr>
              <a:t>predators</a:t>
            </a:r>
            <a:r>
              <a:rPr lang="en-GB" sz="1000" dirty="0" smtClean="0">
                <a:latin typeface="+mj-lt"/>
              </a:rPr>
              <a:t>. The animals eaten by predators are their </a:t>
            </a:r>
            <a:r>
              <a:rPr lang="en-GB" sz="1000" b="1" dirty="0" smtClean="0">
                <a:latin typeface="+mj-lt"/>
              </a:rPr>
              <a:t>prey</a:t>
            </a:r>
            <a:r>
              <a:rPr lang="en-GB" sz="1000" dirty="0" smtClean="0">
                <a:latin typeface="+mj-lt"/>
              </a:rPr>
              <a:t>. In a </a:t>
            </a:r>
            <a:r>
              <a:rPr lang="en-GB" sz="1000" i="1" dirty="0" smtClean="0">
                <a:latin typeface="+mj-lt"/>
              </a:rPr>
              <a:t>stable</a:t>
            </a:r>
            <a:r>
              <a:rPr lang="en-GB" sz="1000" dirty="0">
                <a:latin typeface="+mj-lt"/>
              </a:rPr>
              <a:t> </a:t>
            </a:r>
            <a:r>
              <a:rPr lang="en-GB" sz="1000" dirty="0" smtClean="0">
                <a:latin typeface="+mj-lt"/>
              </a:rPr>
              <a:t>community (one that stays pretty steady in terms of population sizes), the population size of predators and their prey rise and fall in cycles, as the graph shows. When there aren’t many predators, the prey population grows rapidly. When it rises, there is more food for predators so their population increases. This puts pressure on the prey so their population drops – cycles, see.</a:t>
            </a:r>
            <a:endParaRPr lang="en-GB" sz="1000" dirty="0"/>
          </a:p>
          <a:p>
            <a:pPr algn="l"/>
            <a:endParaRPr lang="en-GB" sz="1000" dirty="0">
              <a:latin typeface="+mj-lt"/>
            </a:endParaRPr>
          </a:p>
        </p:txBody>
      </p:sp>
      <p:sp>
        <p:nvSpPr>
          <p:cNvPr id="27" name="Title 1"/>
          <p:cNvSpPr txBox="1">
            <a:spLocks/>
          </p:cNvSpPr>
          <p:nvPr/>
        </p:nvSpPr>
        <p:spPr>
          <a:xfrm>
            <a:off x="128464" y="3501008"/>
            <a:ext cx="3087584" cy="324036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carbon cycle</a:t>
            </a:r>
          </a:p>
          <a:p>
            <a:pPr algn="l"/>
            <a:endParaRPr lang="en-GB" sz="1000" u="sng" dirty="0" smtClean="0">
              <a:latin typeface="+mj-lt"/>
            </a:endParaRPr>
          </a:p>
          <a:p>
            <a:pPr algn="l"/>
            <a:r>
              <a:rPr lang="en-GB" sz="1000" dirty="0" smtClean="0">
                <a:latin typeface="+mj-lt"/>
              </a:rPr>
              <a:t>In all ecosystems, many materials have to be cycled through the biotic and abiotic components of the ecosystem – e.g. water, carbon, minerals, nitrogen. Microorganisms play a key role in cycling such materials. Carbon can appear in abiotic locations (the air as CO</a:t>
            </a:r>
            <a:r>
              <a:rPr lang="en-GB" sz="1000" baseline="-25000" dirty="0" smtClean="0">
                <a:latin typeface="+mj-lt"/>
              </a:rPr>
              <a:t>2</a:t>
            </a:r>
            <a:r>
              <a:rPr lang="en-GB" sz="1000" dirty="0" smtClean="0">
                <a:latin typeface="+mj-lt"/>
              </a:rPr>
              <a:t>, in soil minerals) and biotic locations (in the carbohydrates, lipids and proteins that living organisms are built from). When we say it is cycled through these components, we mean that carbon atoms don’t stay in any material for ever. They are cycled by various processes: </a:t>
            </a:r>
          </a:p>
          <a:p>
            <a:pPr marL="171450" indent="-171450" algn="l">
              <a:buFont typeface="Arial" panose="020B0604020202020204" pitchFamily="34" charset="0"/>
              <a:buChar char="•"/>
            </a:pPr>
            <a:r>
              <a:rPr lang="en-GB" sz="1000" b="1" dirty="0" smtClean="0">
                <a:latin typeface="+mj-lt"/>
              </a:rPr>
              <a:t>Photosynthesis</a:t>
            </a:r>
            <a:r>
              <a:rPr lang="en-GB" sz="1000" dirty="0" smtClean="0">
                <a:latin typeface="+mj-lt"/>
              </a:rPr>
              <a:t> – takes carbon from the atmosphere (in the form of CO</a:t>
            </a:r>
            <a:r>
              <a:rPr lang="en-GB" sz="1000" baseline="-25000" dirty="0" smtClean="0">
                <a:latin typeface="+mj-lt"/>
              </a:rPr>
              <a:t>2</a:t>
            </a:r>
            <a:r>
              <a:rPr lang="en-GB" sz="1000" dirty="0" smtClean="0">
                <a:latin typeface="+mj-lt"/>
              </a:rPr>
              <a:t>) and converts it to biomass</a:t>
            </a:r>
          </a:p>
          <a:p>
            <a:pPr marL="171450" indent="-171450" algn="l">
              <a:buFont typeface="Arial" panose="020B0604020202020204" pitchFamily="34" charset="0"/>
              <a:buChar char="•"/>
            </a:pPr>
            <a:r>
              <a:rPr lang="en-GB" sz="1000" b="1" dirty="0" smtClean="0">
                <a:latin typeface="+mj-lt"/>
              </a:rPr>
              <a:t>Respiration</a:t>
            </a:r>
            <a:r>
              <a:rPr lang="en-GB" sz="1000" dirty="0" smtClean="0">
                <a:latin typeface="+mj-lt"/>
              </a:rPr>
              <a:t> – all living organisms, including plants and microorganisms, respire, which converts biomass into CO</a:t>
            </a:r>
            <a:r>
              <a:rPr lang="en-GB" sz="1000" baseline="-25000" dirty="0" smtClean="0">
                <a:latin typeface="+mj-lt"/>
              </a:rPr>
              <a:t>2</a:t>
            </a:r>
            <a:r>
              <a:rPr lang="en-GB" sz="1000" dirty="0" smtClean="0">
                <a:latin typeface="+mj-lt"/>
              </a:rPr>
              <a:t>, which enters the atmosphere. While decay is taking place, carried out by microorganisms, they respire, which releases CO</a:t>
            </a:r>
            <a:r>
              <a:rPr lang="en-GB" sz="1000" baseline="-25000" dirty="0" smtClean="0">
                <a:latin typeface="+mj-lt"/>
              </a:rPr>
              <a:t>2</a:t>
            </a:r>
            <a:r>
              <a:rPr lang="en-GB" sz="1000" dirty="0" smtClean="0">
                <a:latin typeface="+mj-lt"/>
              </a:rPr>
              <a:t>. </a:t>
            </a:r>
          </a:p>
          <a:p>
            <a:pPr marL="171450" indent="-171450" algn="l">
              <a:buFont typeface="Arial" panose="020B0604020202020204" pitchFamily="34" charset="0"/>
              <a:buChar char="•"/>
            </a:pPr>
            <a:r>
              <a:rPr lang="en-GB" sz="1000" b="1" dirty="0" smtClean="0">
                <a:latin typeface="+mj-lt"/>
              </a:rPr>
              <a:t>Feeding</a:t>
            </a:r>
            <a:r>
              <a:rPr lang="en-GB" sz="1000" dirty="0" smtClean="0">
                <a:latin typeface="+mj-lt"/>
              </a:rPr>
              <a:t> – when consumers eat other organisms, the carbon in the other organism’s biomass is transferred to the consumer. </a:t>
            </a:r>
          </a:p>
        </p:txBody>
      </p:sp>
      <p:sp>
        <p:nvSpPr>
          <p:cNvPr id="38" name="Title 1"/>
          <p:cNvSpPr txBox="1">
            <a:spLocks/>
          </p:cNvSpPr>
          <p:nvPr/>
        </p:nvSpPr>
        <p:spPr>
          <a:xfrm>
            <a:off x="5457055" y="4170576"/>
            <a:ext cx="4310111" cy="257079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Measurements of ecosystems</a:t>
            </a:r>
          </a:p>
          <a:p>
            <a:pPr algn="l"/>
            <a:endParaRPr lang="en-GB" sz="1000" u="sng" dirty="0" smtClean="0">
              <a:latin typeface="+mj-lt"/>
            </a:endParaRPr>
          </a:p>
          <a:p>
            <a:pPr algn="l"/>
            <a:r>
              <a:rPr lang="en-GB" sz="1000" dirty="0" smtClean="0">
                <a:latin typeface="+mj-lt"/>
              </a:rPr>
              <a:t>Biologists measure both the </a:t>
            </a:r>
            <a:r>
              <a:rPr lang="en-GB" sz="1000" b="1" dirty="0" smtClean="0">
                <a:latin typeface="+mj-lt"/>
              </a:rPr>
              <a:t>distribution</a:t>
            </a:r>
            <a:r>
              <a:rPr lang="en-GB" sz="1000" dirty="0" smtClean="0">
                <a:latin typeface="+mj-lt"/>
              </a:rPr>
              <a:t> and </a:t>
            </a:r>
            <a:r>
              <a:rPr lang="en-GB" sz="1000" b="1" dirty="0" smtClean="0">
                <a:latin typeface="+mj-lt"/>
              </a:rPr>
              <a:t>abundance</a:t>
            </a:r>
            <a:r>
              <a:rPr lang="en-GB" sz="1000" dirty="0" smtClean="0">
                <a:latin typeface="+mj-lt"/>
              </a:rPr>
              <a:t> of organisms in ecosystems to help us understand them (see definitions). It would be impractical to attempt to count e.g. all the seaweed on a beach, so biologists use </a:t>
            </a:r>
            <a:r>
              <a:rPr lang="en-GB" sz="1000" b="1" u="sng" dirty="0" smtClean="0">
                <a:latin typeface="+mj-lt"/>
              </a:rPr>
              <a:t>sampling</a:t>
            </a:r>
            <a:r>
              <a:rPr lang="en-GB" sz="1000" dirty="0" smtClean="0">
                <a:latin typeface="+mj-lt"/>
              </a:rPr>
              <a:t> techniques. If you just want to measure the abundance in an area, or to compare two locations for abundance of e.g. seaweed, </a:t>
            </a:r>
            <a:r>
              <a:rPr lang="en-GB" sz="1000" b="1" i="1" dirty="0" smtClean="0">
                <a:latin typeface="+mj-lt"/>
              </a:rPr>
              <a:t>random</a:t>
            </a:r>
            <a:r>
              <a:rPr lang="en-GB" sz="1000" dirty="0" smtClean="0">
                <a:latin typeface="+mj-lt"/>
              </a:rPr>
              <a:t> </a:t>
            </a:r>
            <a:r>
              <a:rPr lang="en-GB" sz="1000" b="1" i="1" dirty="0" smtClean="0">
                <a:latin typeface="+mj-lt"/>
              </a:rPr>
              <a:t>sampling</a:t>
            </a:r>
            <a:r>
              <a:rPr lang="en-GB" sz="1000" dirty="0" smtClean="0">
                <a:latin typeface="+mj-lt"/>
              </a:rPr>
              <a:t> would probably be used of the area. To count plants, quadrats are used. If, however, you are interested in how the distribution (spread) of organisms changes as a factor changes, you measure along a </a:t>
            </a:r>
            <a:r>
              <a:rPr lang="en-GB" sz="1000" b="1" dirty="0" smtClean="0">
                <a:latin typeface="+mj-lt"/>
              </a:rPr>
              <a:t>transect</a:t>
            </a:r>
            <a:r>
              <a:rPr lang="en-GB" sz="1000" dirty="0" smtClean="0">
                <a:latin typeface="+mj-lt"/>
              </a:rPr>
              <a:t>. For instance, with the seaweed example, you could set up your transect line down the beach towards the water (just using a long tape measure) and measure the coverage by seaweed at 2 metre </a:t>
            </a:r>
            <a:r>
              <a:rPr lang="en-GB" sz="1000" b="1" dirty="0" smtClean="0">
                <a:latin typeface="+mj-lt"/>
              </a:rPr>
              <a:t>intervals</a:t>
            </a:r>
            <a:r>
              <a:rPr lang="en-GB" sz="1000" dirty="0" smtClean="0">
                <a:latin typeface="+mj-lt"/>
              </a:rPr>
              <a:t>, or some other suitable interval. Data may be summarised using means, modes or medians, and graphs can be produced to represent differences between locations, or the change in distribution along a transect. </a:t>
            </a:r>
            <a:endParaRPr lang="en-GB" sz="1000" dirty="0">
              <a:latin typeface="+mj-lt"/>
            </a:endParaRPr>
          </a:p>
        </p:txBody>
      </p:sp>
      <p:pic>
        <p:nvPicPr>
          <p:cNvPr id="1028" name="Picture 4" descr="http://fractalfoundation.org/OFCA/predatorp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50" y="3501008"/>
            <a:ext cx="2001490" cy="16870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311550" y="5229200"/>
            <a:ext cx="2001490" cy="1436184"/>
          </a:xfrm>
          <a:prstGeom prst="rect">
            <a:avLst/>
          </a:prstGeom>
        </p:spPr>
      </p:pic>
    </p:spTree>
    <p:extLst>
      <p:ext uri="{BB962C8B-B14F-4D97-AF65-F5344CB8AC3E}">
        <p14:creationId xmlns:p14="http://schemas.microsoft.com/office/powerpoint/2010/main" val="907223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19: How do Organisms Relate to Each Other and the Environment?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89601768"/>
              </p:ext>
            </p:extLst>
          </p:nvPr>
        </p:nvGraphicFramePr>
        <p:xfrm>
          <a:off x="5457056" y="116632"/>
          <a:ext cx="4310112" cy="1238736"/>
        </p:xfrm>
        <a:graphic>
          <a:graphicData uri="http://schemas.openxmlformats.org/drawingml/2006/table">
            <a:tbl>
              <a:tblPr firstRow="1" bandRow="1">
                <a:tableStyleId>{5940675A-B579-460E-94D1-54222C63F5DA}</a:tableStyleId>
              </a:tblPr>
              <a:tblGrid>
                <a:gridCol w="1080120"/>
                <a:gridCol w="3229992"/>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Evaporated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Water changing state from liquid to vapour.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Precipitated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Water changing</a:t>
                      </a:r>
                      <a:r>
                        <a:rPr lang="en-GB" sz="1000" baseline="0" dirty="0" smtClean="0"/>
                        <a:t> from vapour to liquid/solid form – i.e. rain, hail, snow.</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Biodiversity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variety of all the different species of organisms.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122413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The water cycle</a:t>
            </a:r>
          </a:p>
          <a:p>
            <a:pPr algn="l"/>
            <a:endParaRPr lang="en-GB" sz="1000" u="sng" dirty="0" smtClean="0">
              <a:latin typeface="+mj-lt"/>
            </a:endParaRPr>
          </a:p>
          <a:p>
            <a:pPr algn="l"/>
            <a:r>
              <a:rPr lang="en-GB" sz="1000" dirty="0" smtClean="0">
                <a:latin typeface="+mj-lt"/>
              </a:rPr>
              <a:t>Like carbon, water is constantly cycled in ecosystems between abiotic and biotic components of the ecosystem. Water is released in aerobic respiration by all organisms. In terms of the abiotic components, water is constantly evaporated and precipitated (so, goes from land/waterways to the atmosphere and back again). The water precipitated provides fresh water for organisms on land before draining into the sea. </a:t>
            </a:r>
            <a:endParaRPr lang="en-GB" sz="1000" dirty="0"/>
          </a:p>
          <a:p>
            <a:pPr algn="l"/>
            <a:endParaRPr lang="en-GB" sz="1000" dirty="0">
              <a:latin typeface="+mj-lt"/>
            </a:endParaRPr>
          </a:p>
        </p:txBody>
      </p:sp>
      <p:sp>
        <p:nvSpPr>
          <p:cNvPr id="27" name="Title 1"/>
          <p:cNvSpPr txBox="1">
            <a:spLocks/>
          </p:cNvSpPr>
          <p:nvPr/>
        </p:nvSpPr>
        <p:spPr>
          <a:xfrm>
            <a:off x="128464" y="2139330"/>
            <a:ext cx="5184576" cy="258581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Biodiversity </a:t>
            </a:r>
          </a:p>
          <a:p>
            <a:pPr algn="l"/>
            <a:endParaRPr lang="en-GB" sz="1000" u="sng" dirty="0" smtClean="0">
              <a:latin typeface="+mj-lt"/>
            </a:endParaRPr>
          </a:p>
          <a:p>
            <a:pPr algn="l"/>
            <a:r>
              <a:rPr lang="en-GB" sz="1000" dirty="0" smtClean="0">
                <a:latin typeface="+mj-lt"/>
              </a:rPr>
              <a:t>Biodiversity, the variety of all the species of organisms, can be measured at the level of a community, ecosystem or the whole earth (biosphere). A large biodiversity increases the stability of ecosystems, because it reduces the dependence of one species on another, for instance for food. So, for example, if a species has only one food source (think: pandas and bamboo shoots), it may be easily threatened by environmental changes. </a:t>
            </a:r>
          </a:p>
          <a:p>
            <a:pPr algn="l"/>
            <a:endParaRPr lang="en-GB" sz="1000" dirty="0">
              <a:latin typeface="+mj-lt"/>
            </a:endParaRPr>
          </a:p>
          <a:p>
            <a:pPr algn="l"/>
            <a:r>
              <a:rPr lang="en-GB" sz="1000" dirty="0" smtClean="0">
                <a:latin typeface="+mj-lt"/>
              </a:rPr>
              <a:t>In spite of our future as a species on Earth depends totally on maintenance of biodiversity, many human activities threaten biodiversity. Indeed, in many ecosystems, we have already significantly reduced biodiversity. For instance, deforestation had damaged biodiversity in all kinds of forest. Our waste, polluting land, air and sea, has negatively affected biodiversity in many areas. And the big one: global warming is already having measurable effects on global biodiversity. It is only recently that humans have taken any measures to try to prevent our damage to biodiversity going too much further – obviously, we don’t yet know if these measures will be enough. </a:t>
            </a:r>
          </a:p>
          <a:p>
            <a:pPr algn="l"/>
            <a:endParaRPr lang="en-GB" sz="1000" dirty="0">
              <a:latin typeface="+mj-lt"/>
            </a:endParaRPr>
          </a:p>
          <a:p>
            <a:pPr algn="l"/>
            <a:endParaRPr lang="en-GB" sz="1000" dirty="0" smtClean="0">
              <a:latin typeface="+mj-lt"/>
            </a:endParaRPr>
          </a:p>
        </p:txBody>
      </p:sp>
      <p:sp>
        <p:nvSpPr>
          <p:cNvPr id="38" name="Title 1"/>
          <p:cNvSpPr txBox="1">
            <a:spLocks/>
          </p:cNvSpPr>
          <p:nvPr/>
        </p:nvSpPr>
        <p:spPr>
          <a:xfrm>
            <a:off x="5457057" y="1412776"/>
            <a:ext cx="4310111" cy="201622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Waste management</a:t>
            </a:r>
          </a:p>
          <a:p>
            <a:pPr algn="l"/>
            <a:endParaRPr lang="en-GB" sz="1000" u="sng" dirty="0" smtClean="0">
              <a:latin typeface="+mj-lt"/>
            </a:endParaRPr>
          </a:p>
          <a:p>
            <a:pPr algn="l"/>
            <a:r>
              <a:rPr lang="en-GB" sz="1000" dirty="0" smtClean="0">
                <a:latin typeface="+mj-lt"/>
              </a:rPr>
              <a:t>Since the human population is growing at an incredible rate, and in general people’s living standard is going up globally, we (the human population) is using more and more resources and producing more and more waste. Our waste causes pollution, which can occur: </a:t>
            </a:r>
          </a:p>
          <a:p>
            <a:pPr marL="171450" indent="-171450" algn="l">
              <a:buFont typeface="Arial" panose="020B0604020202020204" pitchFamily="34" charset="0"/>
              <a:buChar char="•"/>
            </a:pPr>
            <a:r>
              <a:rPr lang="en-GB" sz="1000" dirty="0" smtClean="0">
                <a:latin typeface="+mj-lt"/>
              </a:rPr>
              <a:t>In water, thanks to sewage, fertilisers running off farmland, or toxic chemicals used in industry;</a:t>
            </a:r>
          </a:p>
          <a:p>
            <a:pPr marL="171450" indent="-171450" algn="l">
              <a:buFont typeface="Arial" panose="020B0604020202020204" pitchFamily="34" charset="0"/>
              <a:buChar char="•"/>
            </a:pPr>
            <a:r>
              <a:rPr lang="en-GB" sz="1000" dirty="0" smtClean="0">
                <a:latin typeface="+mj-lt"/>
              </a:rPr>
              <a:t>In the air, from smoke, waste gases and acidic gases (e.g. sulphur dioxide)</a:t>
            </a:r>
          </a:p>
          <a:p>
            <a:pPr marL="171450" indent="-171450" algn="l">
              <a:buFont typeface="Arial" panose="020B0604020202020204" pitchFamily="34" charset="0"/>
              <a:buChar char="•"/>
            </a:pPr>
            <a:r>
              <a:rPr lang="en-GB" sz="1000" dirty="0" smtClean="0">
                <a:latin typeface="+mj-lt"/>
              </a:rPr>
              <a:t>On land, from landfill (rubbish dumps) and from toxic chemicals.</a:t>
            </a:r>
          </a:p>
          <a:p>
            <a:pPr algn="l"/>
            <a:endParaRPr lang="en-GB" sz="1000" dirty="0">
              <a:latin typeface="+mj-lt"/>
            </a:endParaRPr>
          </a:p>
          <a:p>
            <a:pPr algn="l"/>
            <a:r>
              <a:rPr lang="en-GB" sz="1000" dirty="0" smtClean="0">
                <a:latin typeface="+mj-lt"/>
              </a:rPr>
              <a:t>Pollution kills organisms; therefore it can reduce biodiversity. </a:t>
            </a:r>
            <a:endParaRPr lang="en-GB" sz="1000" dirty="0">
              <a:latin typeface="+mj-lt"/>
            </a:endParaRPr>
          </a:p>
        </p:txBody>
      </p:sp>
      <p:sp>
        <p:nvSpPr>
          <p:cNvPr id="7" name="Title 1"/>
          <p:cNvSpPr txBox="1">
            <a:spLocks/>
          </p:cNvSpPr>
          <p:nvPr/>
        </p:nvSpPr>
        <p:spPr>
          <a:xfrm>
            <a:off x="138854" y="4803626"/>
            <a:ext cx="5184576" cy="172171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Land use </a:t>
            </a:r>
          </a:p>
          <a:p>
            <a:pPr algn="l"/>
            <a:endParaRPr lang="en-GB" sz="1000" u="sng" dirty="0" smtClean="0">
              <a:latin typeface="+mj-lt"/>
            </a:endParaRPr>
          </a:p>
          <a:p>
            <a:pPr algn="l"/>
            <a:r>
              <a:rPr lang="en-GB" sz="1000" dirty="0" smtClean="0">
                <a:latin typeface="+mj-lt"/>
              </a:rPr>
              <a:t>Humans reduce the amount of land available for other organisms by: building, quarrying, farming and dumping waste (landfill). This in turn can reduce biodiversity. </a:t>
            </a:r>
          </a:p>
          <a:p>
            <a:pPr algn="l"/>
            <a:endParaRPr lang="en-GB" sz="1000" dirty="0">
              <a:latin typeface="+mj-lt"/>
            </a:endParaRPr>
          </a:p>
          <a:p>
            <a:pPr algn="l"/>
            <a:r>
              <a:rPr lang="en-GB" sz="1000" dirty="0" smtClean="0">
                <a:latin typeface="+mj-lt"/>
              </a:rPr>
              <a:t>Peat bogs are made of peat, a type of fossil fuel formed from dead plants. Peat bogs are destroyed as peat can be used as a fuel and is a very good fertiliser if you’re growing plants. This has seriously reduced the area of this habitat and reduced biodiversity as a result. Furthermore, using peat as a fuel produces CO</a:t>
            </a:r>
            <a:r>
              <a:rPr lang="en-GB" sz="1000" baseline="-25000" dirty="0" smtClean="0">
                <a:latin typeface="+mj-lt"/>
              </a:rPr>
              <a:t>2</a:t>
            </a:r>
            <a:r>
              <a:rPr lang="en-GB" sz="1000" dirty="0" smtClean="0">
                <a:latin typeface="+mj-lt"/>
              </a:rPr>
              <a:t> (contributing to global warming) and using it as a fertiliser (in compost) allows it to decay, which also produces CO</a:t>
            </a:r>
            <a:r>
              <a:rPr lang="en-GB" sz="1000" baseline="-25000" dirty="0" smtClean="0">
                <a:latin typeface="+mj-lt"/>
              </a:rPr>
              <a:t>2</a:t>
            </a:r>
            <a:r>
              <a:rPr lang="en-GB" sz="1000" dirty="0" smtClean="0">
                <a:latin typeface="+mj-lt"/>
              </a:rPr>
              <a:t>. </a:t>
            </a:r>
            <a:endParaRPr lang="en-GB" sz="1000" dirty="0"/>
          </a:p>
          <a:p>
            <a:pPr algn="l"/>
            <a:endParaRPr lang="en-GB" sz="1000" dirty="0">
              <a:latin typeface="+mj-lt"/>
            </a:endParaRPr>
          </a:p>
        </p:txBody>
      </p:sp>
      <p:sp>
        <p:nvSpPr>
          <p:cNvPr id="8" name="Title 1"/>
          <p:cNvSpPr txBox="1">
            <a:spLocks/>
          </p:cNvSpPr>
          <p:nvPr/>
        </p:nvSpPr>
        <p:spPr>
          <a:xfrm>
            <a:off x="5457057" y="3486408"/>
            <a:ext cx="4310111" cy="109472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Deforestation </a:t>
            </a:r>
          </a:p>
          <a:p>
            <a:pPr algn="l"/>
            <a:endParaRPr lang="en-GB" sz="1000" u="sng" dirty="0" smtClean="0">
              <a:latin typeface="+mj-lt"/>
            </a:endParaRPr>
          </a:p>
          <a:p>
            <a:pPr algn="l"/>
            <a:r>
              <a:rPr lang="en-GB" sz="1000" dirty="0" smtClean="0">
                <a:latin typeface="+mj-lt"/>
              </a:rPr>
              <a:t>Deforestation on a large scale happens to provide land, with the largest areas cleared for raising cattle, to plant rice fields and to grow crops that can be made into biofuels. Our food and fuel needs conflict with the need to preserve forests and rainforests so biodiversity is maintained. </a:t>
            </a:r>
            <a:endParaRPr lang="en-GB" sz="1000" dirty="0">
              <a:latin typeface="+mj-lt"/>
            </a:endParaRPr>
          </a:p>
        </p:txBody>
      </p:sp>
      <p:sp>
        <p:nvSpPr>
          <p:cNvPr id="9" name="Title 1"/>
          <p:cNvSpPr txBox="1">
            <a:spLocks/>
          </p:cNvSpPr>
          <p:nvPr/>
        </p:nvSpPr>
        <p:spPr>
          <a:xfrm>
            <a:off x="5457057" y="4653136"/>
            <a:ext cx="4310111" cy="165618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Global warming</a:t>
            </a:r>
          </a:p>
          <a:p>
            <a:pPr algn="l"/>
            <a:endParaRPr lang="en-GB" sz="1000" u="sng" dirty="0" smtClean="0">
              <a:latin typeface="+mj-lt"/>
            </a:endParaRPr>
          </a:p>
          <a:p>
            <a:pPr algn="l"/>
            <a:r>
              <a:rPr lang="en-GB" sz="1000" dirty="0" smtClean="0">
                <a:latin typeface="+mj-lt"/>
              </a:rPr>
              <a:t>As you’ll know, since the industrial revolution, human activities have dramatically increased the levels of greenhouse gases in the atmosphere. The main gases involved are carbon dioxide and methane. The molecules of these gases absorb infrared (heat) radiation and re-radiate it, causing gradual but measurable increases the atmosphere’s, and therefore Earth’s, temperature. Global warming as caused by humans used to be controversial; now, thousands of peer-reviewed publications later, the global scientific consensus is that humans are definitely causing climate change through global warming. </a:t>
            </a:r>
            <a:endParaRPr lang="en-GB" sz="1000" dirty="0">
              <a:latin typeface="+mj-lt"/>
            </a:endParaRPr>
          </a:p>
        </p:txBody>
      </p:sp>
    </p:spTree>
    <p:extLst>
      <p:ext uri="{BB962C8B-B14F-4D97-AF65-F5344CB8AC3E}">
        <p14:creationId xmlns:p14="http://schemas.microsoft.com/office/powerpoint/2010/main" val="70117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19: How do Organisms Relate to Each Other and the Environment?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57741001"/>
              </p:ext>
            </p:extLst>
          </p:nvPr>
        </p:nvGraphicFramePr>
        <p:xfrm>
          <a:off x="5457056" y="116632"/>
          <a:ext cx="4310112" cy="1476752"/>
        </p:xfrm>
        <a:graphic>
          <a:graphicData uri="http://schemas.openxmlformats.org/drawingml/2006/table">
            <a:tbl>
              <a:tblPr firstRow="1" bandRow="1">
                <a:tableStyleId>{5940675A-B579-460E-94D1-54222C63F5DA}</a:tableStyleId>
              </a:tblPr>
              <a:tblGrid>
                <a:gridCol w="1080120"/>
                <a:gridCol w="3229992"/>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Breeding</a:t>
                      </a:r>
                      <a:r>
                        <a:rPr lang="en-GB" sz="1000" baseline="0" dirty="0" smtClean="0"/>
                        <a:t> programme</a:t>
                      </a:r>
                      <a:endParaRPr lang="en-GB" sz="1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Producing offspring</a:t>
                      </a:r>
                      <a:r>
                        <a:rPr lang="en-GB" sz="1000" baseline="0" dirty="0" smtClean="0"/>
                        <a:t>, especially of endangered species to protect their population.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Field margin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area around the edge of a</a:t>
                      </a:r>
                      <a:r>
                        <a:rPr lang="en-GB" sz="1000" baseline="0" dirty="0" smtClean="0"/>
                        <a:t> field between the crop and the fence/hedge/wall.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marL="0" indent="0">
                        <a:buNone/>
                      </a:pPr>
                      <a:r>
                        <a:rPr lang="en-GB" sz="1000" dirty="0" smtClean="0"/>
                        <a:t>Hedgerow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a:t>
                      </a:r>
                      <a:r>
                        <a:rPr lang="en-GB" sz="1000" baseline="0" dirty="0" smtClean="0"/>
                        <a:t> barrier at an edge of a field made of growing plants, as opposed to a fence or wall.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Title 1"/>
          <p:cNvSpPr txBox="1">
            <a:spLocks/>
          </p:cNvSpPr>
          <p:nvPr/>
        </p:nvSpPr>
        <p:spPr>
          <a:xfrm>
            <a:off x="128464" y="915194"/>
            <a:ext cx="5184576" cy="474605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600" dirty="0" smtClean="0">
                <a:latin typeface="Berlin Sans FB Demi" panose="020E0802020502020306" pitchFamily="34" charset="0"/>
              </a:rPr>
              <a:t>Maintaining biodiversity </a:t>
            </a:r>
          </a:p>
          <a:p>
            <a:pPr algn="l"/>
            <a:endParaRPr lang="en-GB" sz="1100" u="sng" dirty="0" smtClean="0">
              <a:latin typeface="+mj-lt"/>
            </a:endParaRPr>
          </a:p>
          <a:p>
            <a:pPr algn="l"/>
            <a:r>
              <a:rPr lang="en-GB" sz="1100" dirty="0" smtClean="0">
                <a:latin typeface="+mj-lt"/>
              </a:rPr>
              <a:t>As you’ve seen, many human activities have negative effects on biodiversity. However, as the scale of our negative influence has become more and more apparent, scientists and concerned citizens have brought in programmes to try to reduce our negative influences. Here are the key examples you should know: </a:t>
            </a:r>
          </a:p>
          <a:p>
            <a:pPr marL="171450" indent="-171450" algn="l">
              <a:buFont typeface="Arial" panose="020B0604020202020204" pitchFamily="34" charset="0"/>
              <a:buChar char="•"/>
            </a:pPr>
            <a:r>
              <a:rPr lang="en-GB" sz="1100" b="1" dirty="0" smtClean="0">
                <a:latin typeface="+mj-lt"/>
              </a:rPr>
              <a:t>Breeding programmes</a:t>
            </a:r>
            <a:r>
              <a:rPr lang="en-GB" sz="1100" dirty="0" smtClean="0">
                <a:latin typeface="+mj-lt"/>
              </a:rPr>
              <a:t> for endangered species. For instance, tigers and pandas are bred in captivity to ensure they do not become extinct. </a:t>
            </a:r>
          </a:p>
          <a:p>
            <a:pPr marL="171450" indent="-171450" algn="l">
              <a:buFont typeface="Arial" panose="020B0604020202020204" pitchFamily="34" charset="0"/>
              <a:buChar char="•"/>
            </a:pPr>
            <a:r>
              <a:rPr lang="en-GB" sz="1100" b="1" dirty="0" smtClean="0">
                <a:latin typeface="+mj-lt"/>
              </a:rPr>
              <a:t>Protection</a:t>
            </a:r>
            <a:r>
              <a:rPr lang="en-GB" sz="1100" dirty="0" smtClean="0">
                <a:latin typeface="+mj-lt"/>
              </a:rPr>
              <a:t> and </a:t>
            </a:r>
            <a:r>
              <a:rPr lang="en-GB" sz="1100" b="1" dirty="0" smtClean="0">
                <a:latin typeface="+mj-lt"/>
              </a:rPr>
              <a:t>regeneration</a:t>
            </a:r>
            <a:r>
              <a:rPr lang="en-GB" sz="1100" dirty="0" smtClean="0">
                <a:latin typeface="+mj-lt"/>
              </a:rPr>
              <a:t> of rare habitats. This includes passing laws to ensure people leave certain areas alone (e.g. parts of the Great Barrier Reef). Regeneration means activity trying to bring a habitat back to its former glory. </a:t>
            </a:r>
          </a:p>
          <a:p>
            <a:pPr marL="171450" indent="-171450" algn="l">
              <a:buFont typeface="Arial" panose="020B0604020202020204" pitchFamily="34" charset="0"/>
              <a:buChar char="•"/>
            </a:pPr>
            <a:r>
              <a:rPr lang="en-GB" sz="1100" dirty="0" smtClean="0">
                <a:latin typeface="+mj-lt"/>
              </a:rPr>
              <a:t>Reintroduction of </a:t>
            </a:r>
            <a:r>
              <a:rPr lang="en-GB" sz="1100" b="1" dirty="0" smtClean="0">
                <a:latin typeface="+mj-lt"/>
              </a:rPr>
              <a:t>field</a:t>
            </a:r>
            <a:r>
              <a:rPr lang="en-GB" sz="1100" dirty="0" smtClean="0">
                <a:latin typeface="+mj-lt"/>
              </a:rPr>
              <a:t> </a:t>
            </a:r>
            <a:r>
              <a:rPr lang="en-GB" sz="1100" b="1" dirty="0" smtClean="0">
                <a:latin typeface="+mj-lt"/>
              </a:rPr>
              <a:t>margins</a:t>
            </a:r>
            <a:r>
              <a:rPr lang="en-GB" sz="1100" dirty="0" smtClean="0">
                <a:latin typeface="+mj-lt"/>
              </a:rPr>
              <a:t> and </a:t>
            </a:r>
            <a:r>
              <a:rPr lang="en-GB" sz="1100" b="1" dirty="0" smtClean="0">
                <a:latin typeface="+mj-lt"/>
              </a:rPr>
              <a:t>hedgerows</a:t>
            </a:r>
            <a:r>
              <a:rPr lang="en-GB" sz="1100" dirty="0" smtClean="0">
                <a:latin typeface="+mj-lt"/>
              </a:rPr>
              <a:t> in agricultural areas where farmers only grow one kind of crop. Growing one sort of crop (called monoculture) is bad for biodiversity because it only provides a habitat for a few species. So, farmers are encouraged to used hedges (not fences) and leave a margin around the edge of their crop fields, so wild plants can grow there, which in turn allows other organisms (e.g. insects) to survive there too. This improves biodiversity on agricultural land. </a:t>
            </a:r>
          </a:p>
          <a:p>
            <a:pPr marL="171450" indent="-171450" algn="l">
              <a:buFont typeface="Arial" panose="020B0604020202020204" pitchFamily="34" charset="0"/>
              <a:buChar char="•"/>
            </a:pPr>
            <a:r>
              <a:rPr lang="en-GB" sz="1100" dirty="0" smtClean="0">
                <a:latin typeface="+mj-lt"/>
              </a:rPr>
              <a:t>Reduction of </a:t>
            </a:r>
            <a:r>
              <a:rPr lang="en-GB" sz="1100" b="1" dirty="0" smtClean="0">
                <a:latin typeface="+mj-lt"/>
              </a:rPr>
              <a:t>deforestation</a:t>
            </a:r>
            <a:r>
              <a:rPr lang="en-GB" sz="1100" dirty="0" smtClean="0">
                <a:latin typeface="+mj-lt"/>
              </a:rPr>
              <a:t> and carbon dioxide by some governments. There have been numerous attempts, not always totally successful, to get governments of countries around the world to agree to specific targets for how much carbon dioxide they emit, since global warming is, of course, a worldwide problem. As with many things in politics, agreement is very difficult to obtain… but progress has been made in these international agreements. </a:t>
            </a:r>
          </a:p>
          <a:p>
            <a:pPr marL="171450" indent="-171450" algn="l">
              <a:buFont typeface="Arial" panose="020B0604020202020204" pitchFamily="34" charset="0"/>
              <a:buChar char="•"/>
            </a:pPr>
            <a:r>
              <a:rPr lang="en-GB" sz="1100" b="1" dirty="0" smtClean="0">
                <a:latin typeface="+mj-lt"/>
              </a:rPr>
              <a:t>Recycling</a:t>
            </a:r>
            <a:r>
              <a:rPr lang="en-GB" sz="1100" dirty="0" smtClean="0">
                <a:latin typeface="+mj-lt"/>
              </a:rPr>
              <a:t> resources rather than dumping in landfill. You are used to recycling as much of your household waste as you can. Work continues to increase the range of materials that can be recycled so we can continue to reduce the amount of waste dumped in landfill. </a:t>
            </a:r>
            <a:endParaRPr lang="en-GB" sz="1100" dirty="0">
              <a:latin typeface="+mj-lt"/>
            </a:endParaRPr>
          </a:p>
          <a:p>
            <a:pPr algn="l"/>
            <a:endParaRPr lang="en-GB" sz="1100" dirty="0" smtClean="0">
              <a:latin typeface="+mj-lt"/>
            </a:endParaRPr>
          </a:p>
        </p:txBody>
      </p:sp>
      <p:pic>
        <p:nvPicPr>
          <p:cNvPr id="1026" name="Picture 2" descr="https://media.mnn.com/assets/images/2011/07/main_landfill.jpg.560x0_q80_crop-sm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056" y="1772816"/>
            <a:ext cx="4310112" cy="24396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4XPY8prrp4k/ViTpcq4185I/AAAAAAAABpc/ToWUU4yEfk4/s1600/Hedge%2Band%2Bwildflower%2Bmarg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480" y="4378862"/>
            <a:ext cx="3371999" cy="2249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16874" y="4378862"/>
            <a:ext cx="950293" cy="922346"/>
          </a:xfrm>
          <a:prstGeom prst="rect">
            <a:avLst/>
          </a:prstGeom>
          <a:noFill/>
          <a:ln>
            <a:solidFill>
              <a:schemeClr val="accent3"/>
            </a:solidFill>
          </a:ln>
        </p:spPr>
        <p:txBody>
          <a:bodyPr wrap="square" rtlCol="0">
            <a:spAutoFit/>
          </a:bodyPr>
          <a:lstStyle/>
          <a:p>
            <a:r>
              <a:rPr lang="en-GB" sz="1050" dirty="0" smtClean="0"/>
              <a:t>A lovely big field margin, and hedgerow on the left</a:t>
            </a:r>
            <a:endParaRPr lang="en-GB" sz="1050" dirty="0"/>
          </a:p>
        </p:txBody>
      </p:sp>
    </p:spTree>
    <p:extLst>
      <p:ext uri="{BB962C8B-B14F-4D97-AF65-F5344CB8AC3E}">
        <p14:creationId xmlns:p14="http://schemas.microsoft.com/office/powerpoint/2010/main" val="3640873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20: Electromagnetism</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53358812"/>
              </p:ext>
            </p:extLst>
          </p:nvPr>
        </p:nvGraphicFramePr>
        <p:xfrm>
          <a:off x="5457056" y="116632"/>
          <a:ext cx="4310112" cy="2878832"/>
        </p:xfrm>
        <a:graphic>
          <a:graphicData uri="http://schemas.openxmlformats.org/drawingml/2006/table">
            <a:tbl>
              <a:tblPr firstRow="1" bandRow="1">
                <a:tableStyleId>{5940675A-B579-460E-94D1-54222C63F5DA}</a:tableStyleId>
              </a:tblPr>
              <a:tblGrid>
                <a:gridCol w="936104"/>
                <a:gridCol w="3374008"/>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Permanent magnet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A magnet that always has</a:t>
                      </a:r>
                      <a:r>
                        <a:rPr lang="en-GB" sz="1000" b="0" baseline="0" dirty="0" smtClean="0"/>
                        <a:t> its own magnetic field. Attracts magnetic materials, and can attract or repel other magnets.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Induced magnet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temporary</a:t>
                      </a:r>
                      <a:r>
                        <a:rPr lang="en-GB" sz="1000" baseline="0" dirty="0" smtClean="0"/>
                        <a:t> magnet: make one by putting a suitable material in a magnetic field.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Poles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i="0" dirty="0" smtClean="0"/>
                        <a:t>The ends of a</a:t>
                      </a:r>
                      <a:r>
                        <a:rPr lang="en-GB" sz="1000" i="0" baseline="0" dirty="0" smtClean="0"/>
                        <a:t> magnet. Named north and south, based on which way on Earth they’d point if suspended freely. The other name is ‘north seeking’ or ‘south seeking’ as a result. </a:t>
                      </a:r>
                      <a:endParaRPr lang="en-GB" sz="1000" i="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Magnetic field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region</a:t>
                      </a:r>
                      <a:r>
                        <a:rPr lang="en-GB" sz="1000" baseline="0" dirty="0" smtClean="0"/>
                        <a:t> around a magnet where a force acts on other magnets or on magnetic materials. (3D, unlike diagrams usually show)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smtClean="0"/>
                        <a:t>Magnetic compass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small bar magnet  balanced on a pin</a:t>
                      </a:r>
                      <a:r>
                        <a:rPr lang="en-GB" sz="1000" baseline="0" dirty="0" smtClean="0"/>
                        <a:t> so it can spin around. Points towards Earth’s magnetic north due to Earth’s magnetic field, but can also be used to find the direction of a magnetic field for another magnet.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23762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Magnets </a:t>
            </a:r>
          </a:p>
          <a:p>
            <a:pPr algn="l"/>
            <a:endParaRPr lang="en-GB" sz="1000" u="sng" dirty="0" smtClean="0">
              <a:latin typeface="+mj-lt"/>
            </a:endParaRPr>
          </a:p>
          <a:p>
            <a:pPr algn="l"/>
            <a:r>
              <a:rPr lang="en-GB" sz="1000" dirty="0" smtClean="0">
                <a:latin typeface="+mj-lt"/>
              </a:rPr>
              <a:t>The </a:t>
            </a:r>
            <a:r>
              <a:rPr lang="en-GB" sz="1000" b="1" u="sng" dirty="0" smtClean="0">
                <a:latin typeface="+mj-lt"/>
              </a:rPr>
              <a:t>poles</a:t>
            </a:r>
            <a:r>
              <a:rPr lang="en-GB" sz="1000" dirty="0" smtClean="0">
                <a:latin typeface="+mj-lt"/>
              </a:rPr>
              <a:t> of a magnet are where the magnetic forces are strongest. This is because the magnetic field lines are </a:t>
            </a:r>
            <a:r>
              <a:rPr lang="en-GB" sz="1000" i="1" dirty="0" smtClean="0">
                <a:latin typeface="+mj-lt"/>
              </a:rPr>
              <a:t>most concentrated </a:t>
            </a:r>
            <a:r>
              <a:rPr lang="en-GB" sz="1000" dirty="0" smtClean="0">
                <a:latin typeface="+mj-lt"/>
              </a:rPr>
              <a:t>at the poles, as you can see on the diagram below.  </a:t>
            </a:r>
          </a:p>
          <a:p>
            <a:pPr algn="l"/>
            <a:endParaRPr lang="en-GB" sz="1000" dirty="0">
              <a:latin typeface="+mj-lt"/>
            </a:endParaRPr>
          </a:p>
          <a:p>
            <a:pPr algn="l"/>
            <a:r>
              <a:rPr lang="en-GB" sz="1000" dirty="0" smtClean="0">
                <a:latin typeface="+mj-lt"/>
              </a:rPr>
              <a:t>Magnets exert forces on one another when they are brought together: a </a:t>
            </a:r>
            <a:r>
              <a:rPr lang="en-GB" sz="1000" b="1" dirty="0" smtClean="0">
                <a:latin typeface="+mj-lt"/>
              </a:rPr>
              <a:t>non-contact</a:t>
            </a:r>
            <a:r>
              <a:rPr lang="en-GB" sz="1000" dirty="0" smtClean="0">
                <a:latin typeface="+mj-lt"/>
              </a:rPr>
              <a:t> force. If like poles (N-N or S-S) are brought together, the force is of repulsion. If unlike poles are brought together (N-S), the force is of attraction. </a:t>
            </a:r>
          </a:p>
          <a:p>
            <a:pPr algn="l"/>
            <a:endParaRPr lang="en-GB" sz="1000" dirty="0">
              <a:latin typeface="+mj-lt"/>
            </a:endParaRPr>
          </a:p>
          <a:p>
            <a:pPr algn="l"/>
            <a:r>
              <a:rPr lang="en-GB" sz="1000" dirty="0" smtClean="0">
                <a:latin typeface="+mj-lt"/>
              </a:rPr>
              <a:t>Magnets can be classified as </a:t>
            </a:r>
            <a:r>
              <a:rPr lang="en-GB" sz="1000" b="1" dirty="0" smtClean="0">
                <a:latin typeface="+mj-lt"/>
              </a:rPr>
              <a:t>permanent</a:t>
            </a:r>
            <a:r>
              <a:rPr lang="en-GB" sz="1000" dirty="0" smtClean="0">
                <a:latin typeface="+mj-lt"/>
              </a:rPr>
              <a:t> or </a:t>
            </a:r>
            <a:r>
              <a:rPr lang="en-GB" sz="1000" b="1" dirty="0" smtClean="0">
                <a:latin typeface="+mj-lt"/>
              </a:rPr>
              <a:t>induced</a:t>
            </a:r>
            <a:r>
              <a:rPr lang="en-GB" sz="1000" dirty="0" smtClean="0">
                <a:latin typeface="+mj-lt"/>
              </a:rPr>
              <a:t> (temporary). Permanent magnets have their own magnetic field, and it doesn’t go away. Induced magnets are made when a material is placed in a magnetic field. (In most cases, this needs to be a magnetic material. The </a:t>
            </a:r>
            <a:r>
              <a:rPr lang="en-GB" sz="1000" u="sng" dirty="0" smtClean="0">
                <a:latin typeface="+mj-lt"/>
              </a:rPr>
              <a:t>only</a:t>
            </a:r>
            <a:r>
              <a:rPr lang="en-GB" sz="1000" dirty="0" smtClean="0">
                <a:latin typeface="+mj-lt"/>
              </a:rPr>
              <a:t> magnetic materials are iron, steel, cobalt and nickel.) </a:t>
            </a:r>
            <a:r>
              <a:rPr lang="en-GB" sz="1000" dirty="0"/>
              <a:t>Induced magnets are always </a:t>
            </a:r>
            <a:r>
              <a:rPr lang="en-GB" sz="1000" b="1" dirty="0"/>
              <a:t>attracted</a:t>
            </a:r>
            <a:r>
              <a:rPr lang="en-GB" sz="1000" dirty="0"/>
              <a:t> to the magnet that turned them into a magnet – this is why you can pick up paper clips  or nails with a bar magnet: the paper clip becomes an induced magnet with poles that are aligned so there is a force of attraction. See the poles labelled on the diagram. </a:t>
            </a:r>
            <a:r>
              <a:rPr lang="en-GB" sz="1000" dirty="0" smtClean="0">
                <a:latin typeface="+mj-lt"/>
              </a:rPr>
              <a:t>Induced magnetism is quickly lost when the material is removed from the magnetic field that induced it. </a:t>
            </a:r>
            <a:endParaRPr lang="en-GB" sz="1000" dirty="0">
              <a:latin typeface="+mj-lt"/>
            </a:endParaRPr>
          </a:p>
        </p:txBody>
      </p:sp>
      <p:sp>
        <p:nvSpPr>
          <p:cNvPr id="35" name="Title 1"/>
          <p:cNvSpPr txBox="1">
            <a:spLocks/>
          </p:cNvSpPr>
          <p:nvPr/>
        </p:nvSpPr>
        <p:spPr>
          <a:xfrm>
            <a:off x="128463" y="3284984"/>
            <a:ext cx="5193795" cy="34563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Magnetic fields</a:t>
            </a:r>
          </a:p>
          <a:p>
            <a:pPr algn="l"/>
            <a:endParaRPr lang="en-GB" sz="1000" u="sng" dirty="0" smtClean="0">
              <a:latin typeface="+mj-lt"/>
            </a:endParaRPr>
          </a:p>
          <a:p>
            <a:pPr algn="l"/>
            <a:r>
              <a:rPr lang="en-GB" sz="1000" dirty="0" smtClean="0">
                <a:latin typeface="+mj-lt"/>
              </a:rPr>
              <a:t>Magnetic fields are around all magnets (permanent or induced). The </a:t>
            </a:r>
            <a:r>
              <a:rPr lang="en-GB" sz="1000" b="1" u="sng" dirty="0" smtClean="0">
                <a:latin typeface="+mj-lt"/>
              </a:rPr>
              <a:t>direction</a:t>
            </a:r>
            <a:r>
              <a:rPr lang="en-GB" sz="1000" dirty="0" smtClean="0">
                <a:latin typeface="+mj-lt"/>
              </a:rPr>
              <a:t> of the magnetic, as the diagram shows, is from </a:t>
            </a:r>
            <a:r>
              <a:rPr lang="en-GB" sz="1000" b="1" dirty="0" smtClean="0">
                <a:latin typeface="+mj-lt"/>
              </a:rPr>
              <a:t>north</a:t>
            </a:r>
            <a:r>
              <a:rPr lang="en-GB" sz="1000" dirty="0" smtClean="0">
                <a:latin typeface="+mj-lt"/>
              </a:rPr>
              <a:t> to </a:t>
            </a:r>
            <a:r>
              <a:rPr lang="en-GB" sz="1000" b="1" dirty="0" smtClean="0">
                <a:latin typeface="+mj-lt"/>
              </a:rPr>
              <a:t>south</a:t>
            </a:r>
            <a:r>
              <a:rPr lang="en-GB" sz="1000" dirty="0" smtClean="0">
                <a:latin typeface="+mj-lt"/>
              </a:rPr>
              <a:t>. The north pole of a magnet is properly defined as:  </a:t>
            </a:r>
            <a:r>
              <a:rPr lang="en-GB" sz="1000" i="1" dirty="0" smtClean="0">
                <a:latin typeface="+mj-lt"/>
              </a:rPr>
              <a:t>the pole that causes a force </a:t>
            </a:r>
            <a:r>
              <a:rPr lang="en-GB" sz="1000" b="1" i="1" dirty="0" smtClean="0">
                <a:latin typeface="+mj-lt"/>
              </a:rPr>
              <a:t>away</a:t>
            </a:r>
            <a:r>
              <a:rPr lang="en-GB" sz="1000" i="1" dirty="0" smtClean="0">
                <a:latin typeface="+mj-lt"/>
              </a:rPr>
              <a:t> from it, if a north pole is placed at that end. </a:t>
            </a:r>
            <a:r>
              <a:rPr lang="en-GB" sz="1000" dirty="0" smtClean="0">
                <a:latin typeface="+mj-lt"/>
              </a:rPr>
              <a:t>This makes sense when you remember that like poles repel. So you can decide which end in north </a:t>
            </a:r>
            <a:r>
              <a:rPr lang="en-GB" sz="1000" dirty="0" smtClean="0"/>
              <a:t> </a:t>
            </a:r>
            <a:r>
              <a:rPr lang="en-GB" sz="1000" dirty="0"/>
              <a:t>on an ‘unknown magnet’ by looking at the direction of the force that acts if a north pole (on another magnet) is brought to one end of your magnet. Repulsion (force away) means that end must be a north pole. </a:t>
            </a:r>
            <a:r>
              <a:rPr lang="en-GB" sz="1000" dirty="0" smtClean="0">
                <a:latin typeface="+mj-lt"/>
              </a:rPr>
              <a:t>Sometimes the north pole is called the </a:t>
            </a:r>
            <a:r>
              <a:rPr lang="en-GB" sz="1000" b="1" dirty="0" smtClean="0">
                <a:latin typeface="+mj-lt"/>
              </a:rPr>
              <a:t>north seeking pole</a:t>
            </a:r>
            <a:r>
              <a:rPr lang="en-GB" sz="1000" dirty="0" smtClean="0">
                <a:latin typeface="+mj-lt"/>
              </a:rPr>
              <a:t>, because it will point north on Earth if left freely suspended. </a:t>
            </a:r>
          </a:p>
          <a:p>
            <a:pPr algn="l"/>
            <a:endParaRPr lang="en-GB" sz="1000" i="1" dirty="0">
              <a:latin typeface="+mj-lt"/>
            </a:endParaRPr>
          </a:p>
          <a:p>
            <a:pPr algn="l"/>
            <a:r>
              <a:rPr lang="en-GB" sz="1000" dirty="0" smtClean="0">
                <a:latin typeface="+mj-lt"/>
              </a:rPr>
              <a:t>Magnetic fields are </a:t>
            </a:r>
            <a:r>
              <a:rPr lang="en-GB" sz="1000" i="1" dirty="0" smtClean="0">
                <a:latin typeface="+mj-lt"/>
              </a:rPr>
              <a:t>strongest</a:t>
            </a:r>
            <a:r>
              <a:rPr lang="en-GB" sz="1000" dirty="0" smtClean="0">
                <a:latin typeface="+mj-lt"/>
              </a:rPr>
              <a:t> at the poles and get weaker as the </a:t>
            </a:r>
            <a:r>
              <a:rPr lang="en-GB" sz="1000" u="sng" dirty="0" smtClean="0">
                <a:latin typeface="+mj-lt"/>
              </a:rPr>
              <a:t>distance</a:t>
            </a:r>
            <a:r>
              <a:rPr lang="en-GB" sz="1000" dirty="0" smtClean="0">
                <a:latin typeface="+mj-lt"/>
              </a:rPr>
              <a:t> from the magnet increases. Using a </a:t>
            </a:r>
            <a:r>
              <a:rPr lang="en-GB" sz="1000" b="1" dirty="0" smtClean="0">
                <a:latin typeface="+mj-lt"/>
              </a:rPr>
              <a:t>magnetic compass </a:t>
            </a:r>
            <a:r>
              <a:rPr lang="en-GB" sz="1000" dirty="0" smtClean="0">
                <a:latin typeface="+mj-lt"/>
              </a:rPr>
              <a:t>(sometimes called a plotting compass), we can find out the direction of a magnetic field – the diagram shows how to do this. </a:t>
            </a:r>
          </a:p>
          <a:p>
            <a:pPr algn="l"/>
            <a:endParaRPr lang="en-GB" sz="1000" dirty="0">
              <a:latin typeface="+mj-lt"/>
            </a:endParaRPr>
          </a:p>
          <a:p>
            <a:pPr algn="l"/>
            <a:r>
              <a:rPr lang="en-GB" sz="1000" b="1" dirty="0" smtClean="0">
                <a:latin typeface="+mj-lt"/>
              </a:rPr>
              <a:t>Earth</a:t>
            </a:r>
            <a:r>
              <a:rPr lang="en-GB" sz="1000" dirty="0" smtClean="0">
                <a:latin typeface="+mj-lt"/>
              </a:rPr>
              <a:t> has a </a:t>
            </a:r>
            <a:r>
              <a:rPr lang="en-GB" sz="1000" b="1" dirty="0" smtClean="0">
                <a:latin typeface="+mj-lt"/>
              </a:rPr>
              <a:t>magnetic field</a:t>
            </a:r>
            <a:r>
              <a:rPr lang="en-GB" sz="1000" dirty="0" smtClean="0">
                <a:latin typeface="+mj-lt"/>
              </a:rPr>
              <a:t>. Using a compass, you can tell that the magnetic field points towards the north pole (Santa’s house), so this actually means that the geographic north pole of Earth is a south pole of a magnet! See diagram.</a:t>
            </a:r>
          </a:p>
          <a:p>
            <a:pPr algn="l"/>
            <a:r>
              <a:rPr lang="en-GB" sz="1000" dirty="0" smtClean="0">
                <a:latin typeface="+mj-lt"/>
              </a:rPr>
              <a:t> </a:t>
            </a:r>
          </a:p>
          <a:p>
            <a:pPr algn="l"/>
            <a:r>
              <a:rPr lang="en-GB" sz="1000" dirty="0" smtClean="0">
                <a:latin typeface="+mj-lt"/>
              </a:rPr>
              <a:t>Furthermore, we know it is the </a:t>
            </a:r>
            <a:r>
              <a:rPr lang="en-GB" sz="1000" b="1" dirty="0" smtClean="0">
                <a:latin typeface="+mj-lt"/>
              </a:rPr>
              <a:t>core</a:t>
            </a:r>
            <a:r>
              <a:rPr lang="en-GB" sz="1000" dirty="0" smtClean="0">
                <a:latin typeface="+mj-lt"/>
              </a:rPr>
              <a:t> of the Earth that is magnetic (not the whole thing) because a compass at the north pole (in the Arctic circle) points down below your feet. It is worth realising, too, that the geographic north pole (the top of Earth’s axis) is in a different location to ‘magnetic north’ – the latter is actually in northern Canada. So a magnetic compass actually wouldn’t be much use if you were trying to get to Father Christmas’s house.</a:t>
            </a:r>
            <a:endParaRPr lang="en-GB" sz="1000" dirty="0">
              <a:latin typeface="+mj-lt"/>
            </a:endParaRPr>
          </a:p>
        </p:txBody>
      </p:sp>
      <p:pic>
        <p:nvPicPr>
          <p:cNvPr id="1026" name="Picture 2" descr="http://www.matsuk12.us/cms/lib/AK01000953/Centricity/Domain/1802/Magnet/magnetic_field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312" y="3219904"/>
            <a:ext cx="2016224" cy="129993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256" y="478497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ww.sciencebuddies.org/Files/3719/12/earth-magnetic-field.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9064" y="5465025"/>
            <a:ext cx="1528554" cy="1276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85247" y="3068960"/>
            <a:ext cx="1440161" cy="461665"/>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800" dirty="0" smtClean="0"/>
              <a:t>Magnetic field stronger at the poles because the field lines are more concentrated.</a:t>
            </a:r>
            <a:endParaRPr lang="en-GB" sz="800" dirty="0"/>
          </a:p>
        </p:txBody>
      </p:sp>
      <p:sp>
        <p:nvSpPr>
          <p:cNvPr id="11" name="TextBox 10"/>
          <p:cNvSpPr txBox="1"/>
          <p:nvPr/>
        </p:nvSpPr>
        <p:spPr>
          <a:xfrm>
            <a:off x="8553400" y="4581128"/>
            <a:ext cx="1152128" cy="461665"/>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800" dirty="0" smtClean="0"/>
              <a:t>A magnetic compass shows the direction of a magnetic field</a:t>
            </a:r>
            <a:endParaRPr lang="en-GB" sz="800" dirty="0"/>
          </a:p>
        </p:txBody>
      </p:sp>
      <p:pic>
        <p:nvPicPr>
          <p:cNvPr id="12" name="Picture 2" descr="http://www.met.reading.ac.uk/pplato2/h-flap/phys4_2f_9.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9310" y="2996952"/>
            <a:ext cx="1855938" cy="29523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85048" y="2996952"/>
            <a:ext cx="1440160" cy="276999"/>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t>Permanent magnet</a:t>
            </a:r>
            <a:endParaRPr lang="en-GB" sz="1200" dirty="0"/>
          </a:p>
        </p:txBody>
      </p:sp>
      <p:sp>
        <p:nvSpPr>
          <p:cNvPr id="14" name="TextBox 13"/>
          <p:cNvSpPr txBox="1"/>
          <p:nvPr/>
        </p:nvSpPr>
        <p:spPr>
          <a:xfrm rot="17335138">
            <a:off x="5784572" y="4519447"/>
            <a:ext cx="1265051" cy="276999"/>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t>Induced magnets</a:t>
            </a:r>
            <a:endParaRPr lang="en-GB" sz="1200" dirty="0"/>
          </a:p>
        </p:txBody>
      </p:sp>
    </p:spTree>
    <p:extLst>
      <p:ext uri="{BB962C8B-B14F-4D97-AF65-F5344CB8AC3E}">
        <p14:creationId xmlns:p14="http://schemas.microsoft.com/office/powerpoint/2010/main" val="216935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20: Electromagnetism</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42795069"/>
              </p:ext>
            </p:extLst>
          </p:nvPr>
        </p:nvGraphicFramePr>
        <p:xfrm>
          <a:off x="5457056" y="116632"/>
          <a:ext cx="4310112" cy="1668368"/>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Current </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 rate of flow</a:t>
                      </a:r>
                      <a:r>
                        <a:rPr lang="en-GB" sz="1000" b="0" baseline="0" dirty="0" smtClean="0"/>
                        <a:t> of charges in a circuit. If a current is flowing in a component, charges (e.g. electrons) are flowing through it.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Solenoid</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coil of wire.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Iron core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A piece</a:t>
                      </a:r>
                      <a:r>
                        <a:rPr lang="en-GB" sz="1000" i="0" baseline="0" dirty="0" smtClean="0"/>
                        <a:t> of iron placed in the middle of a solenoid.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Electromagnet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A coil</a:t>
                      </a:r>
                      <a:r>
                        <a:rPr lang="en-GB" sz="1000" i="0" baseline="0" dirty="0" smtClean="0"/>
                        <a:t> of wire with an iron core</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410445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Electromagnetism – current and magnetic fields</a:t>
            </a:r>
          </a:p>
          <a:p>
            <a:pPr algn="l"/>
            <a:endParaRPr lang="en-GB" sz="1000" u="sng" dirty="0" smtClean="0">
              <a:latin typeface="+mj-lt"/>
            </a:endParaRPr>
          </a:p>
          <a:p>
            <a:pPr algn="l"/>
            <a:r>
              <a:rPr lang="en-GB" sz="1000" dirty="0" smtClean="0">
                <a:latin typeface="+mj-lt"/>
              </a:rPr>
              <a:t>A wire that is </a:t>
            </a:r>
            <a:r>
              <a:rPr lang="en-GB" sz="1000" u="sng" dirty="0" smtClean="0">
                <a:latin typeface="+mj-lt"/>
              </a:rPr>
              <a:t>carrying a current has a magnetic field</a:t>
            </a:r>
            <a:r>
              <a:rPr lang="en-GB" sz="1000" dirty="0" smtClean="0">
                <a:latin typeface="+mj-lt"/>
              </a:rPr>
              <a:t> around it. No current means no magnetic field, but switch it on and you get a magnetic field. As the diagram shows, switching the direction of the current switches the direction of the magnetic field. Also notice that the magnetic field gets stronger as you get closer to the wire carrying the current – this is shown by the field lines getting closer together (more concentrated). </a:t>
            </a:r>
          </a:p>
          <a:p>
            <a:pPr algn="l"/>
            <a:endParaRPr lang="en-GB" sz="1000" dirty="0">
              <a:latin typeface="+mj-lt"/>
            </a:endParaRPr>
          </a:p>
          <a:p>
            <a:pPr algn="l"/>
            <a:r>
              <a:rPr lang="en-GB" sz="1000" dirty="0" smtClean="0">
                <a:latin typeface="+mj-lt"/>
              </a:rPr>
              <a:t>Not surprisingly, increasing the current increases the strength of the magnetic field. You can easily check the </a:t>
            </a:r>
            <a:r>
              <a:rPr lang="en-GB" sz="1000" i="1" dirty="0" smtClean="0">
                <a:latin typeface="+mj-lt"/>
              </a:rPr>
              <a:t>direction</a:t>
            </a:r>
            <a:r>
              <a:rPr lang="en-GB" sz="1000" dirty="0" smtClean="0">
                <a:latin typeface="+mj-lt"/>
              </a:rPr>
              <a:t> of the magnetic field with a magnetic compass, just like with bar magnets. We can dramatically increase the strength of the magnetic field by winding the current-carrying wire into a coil called a </a:t>
            </a:r>
            <a:r>
              <a:rPr lang="en-GB" sz="1000" b="1" dirty="0" smtClean="0">
                <a:latin typeface="+mj-lt"/>
              </a:rPr>
              <a:t>solenoid</a:t>
            </a:r>
            <a:r>
              <a:rPr lang="en-GB" sz="1000" dirty="0" smtClean="0">
                <a:latin typeface="+mj-lt"/>
              </a:rPr>
              <a:t>. </a:t>
            </a:r>
            <a:r>
              <a:rPr lang="en-GB" sz="1000" dirty="0"/>
              <a:t>Even with the same size current, the magnetic field is stronger in a solenoid. </a:t>
            </a:r>
            <a:r>
              <a:rPr lang="en-GB" sz="1000" dirty="0" smtClean="0">
                <a:latin typeface="+mj-lt"/>
              </a:rPr>
              <a:t>Once you’ve made a solenoid, notice that the magnetic field is very similar in shape to the magnetic field of a bar magnet – it has a north and south pole, and it strongest at the poles. The magnetic field is also strong </a:t>
            </a:r>
            <a:r>
              <a:rPr lang="en-GB" sz="1000" i="1" dirty="0" smtClean="0">
                <a:latin typeface="+mj-lt"/>
              </a:rPr>
              <a:t>inside</a:t>
            </a:r>
            <a:r>
              <a:rPr lang="en-GB" sz="1000" dirty="0" smtClean="0">
                <a:latin typeface="+mj-lt"/>
              </a:rPr>
              <a:t> the coil – as the concentrated field lines show. </a:t>
            </a:r>
          </a:p>
          <a:p>
            <a:pPr algn="l"/>
            <a:endParaRPr lang="en-GB" sz="1000" dirty="0">
              <a:latin typeface="+mj-lt"/>
            </a:endParaRPr>
          </a:p>
          <a:p>
            <a:pPr algn="l"/>
            <a:r>
              <a:rPr lang="en-GB" sz="1000" dirty="0" smtClean="0">
                <a:latin typeface="+mj-lt"/>
              </a:rPr>
              <a:t>We can increase the strength of the magnetic field even further by putting a magnetic (e.g. iron) </a:t>
            </a:r>
            <a:r>
              <a:rPr lang="en-GB" sz="1000" b="1" dirty="0" smtClean="0">
                <a:latin typeface="+mj-lt"/>
              </a:rPr>
              <a:t>core</a:t>
            </a:r>
            <a:r>
              <a:rPr lang="en-GB" sz="1000" dirty="0" smtClean="0">
                <a:latin typeface="+mj-lt"/>
              </a:rPr>
              <a:t> in the solenoid – literally a cylinder of iron. We call this an </a:t>
            </a:r>
            <a:r>
              <a:rPr lang="en-GB" sz="1000" b="1" dirty="0" smtClean="0">
                <a:latin typeface="+mj-lt"/>
              </a:rPr>
              <a:t>electromagnet</a:t>
            </a:r>
            <a:r>
              <a:rPr lang="en-GB" sz="1000" dirty="0" smtClean="0">
                <a:latin typeface="+mj-lt"/>
              </a:rPr>
              <a:t>. (see diagram)</a:t>
            </a:r>
          </a:p>
          <a:p>
            <a:pPr algn="l"/>
            <a:endParaRPr lang="en-GB" sz="1000" dirty="0" smtClean="0">
              <a:latin typeface="+mj-lt"/>
            </a:endParaRPr>
          </a:p>
          <a:p>
            <a:pPr algn="l"/>
            <a:r>
              <a:rPr lang="en-GB" sz="1000" dirty="0" smtClean="0">
                <a:latin typeface="+mj-lt"/>
              </a:rPr>
              <a:t>You can make an electromagnet </a:t>
            </a:r>
            <a:r>
              <a:rPr lang="en-GB" sz="1000" b="1" dirty="0" smtClean="0">
                <a:latin typeface="+mj-lt"/>
              </a:rPr>
              <a:t>stronger</a:t>
            </a:r>
            <a:r>
              <a:rPr lang="en-GB" sz="1000" dirty="0" smtClean="0">
                <a:latin typeface="+mj-lt"/>
              </a:rPr>
              <a:t> by:</a:t>
            </a:r>
          </a:p>
          <a:p>
            <a:pPr marL="171450" indent="-171450" algn="l">
              <a:buFont typeface="Arial" panose="020B0604020202020204" pitchFamily="34" charset="0"/>
              <a:buChar char="•"/>
            </a:pPr>
            <a:r>
              <a:rPr lang="en-GB" sz="1000" dirty="0">
                <a:latin typeface="+mj-lt"/>
              </a:rPr>
              <a:t>I</a:t>
            </a:r>
            <a:r>
              <a:rPr lang="en-GB" sz="1000" dirty="0" smtClean="0">
                <a:latin typeface="+mj-lt"/>
              </a:rPr>
              <a:t>ncreasing the </a:t>
            </a:r>
            <a:r>
              <a:rPr lang="en-GB" sz="1000" b="1" dirty="0" smtClean="0">
                <a:latin typeface="+mj-lt"/>
              </a:rPr>
              <a:t>current</a:t>
            </a:r>
            <a:r>
              <a:rPr lang="en-GB" sz="1000" dirty="0" smtClean="0">
                <a:latin typeface="+mj-lt"/>
              </a:rPr>
              <a:t> in the wire (probably by increasing the potential difference of the power supply)</a:t>
            </a:r>
          </a:p>
          <a:p>
            <a:pPr marL="171450" indent="-171450" algn="l">
              <a:buFont typeface="Arial" panose="020B0604020202020204" pitchFamily="34" charset="0"/>
              <a:buChar char="•"/>
            </a:pPr>
            <a:r>
              <a:rPr lang="en-GB" sz="1000" dirty="0" smtClean="0">
                <a:latin typeface="+mj-lt"/>
              </a:rPr>
              <a:t>Increasing the </a:t>
            </a:r>
            <a:r>
              <a:rPr lang="en-GB" sz="1000" b="1" dirty="0" smtClean="0">
                <a:latin typeface="+mj-lt"/>
              </a:rPr>
              <a:t>length</a:t>
            </a:r>
            <a:r>
              <a:rPr lang="en-GB" sz="1000" dirty="0" smtClean="0">
                <a:latin typeface="+mj-lt"/>
              </a:rPr>
              <a:t> of wire in the solenoid – perhaps by adding more turns to the coil of wire.</a:t>
            </a:r>
            <a:endParaRPr lang="en-GB" sz="1000" dirty="0">
              <a:latin typeface="+mj-lt"/>
            </a:endParaRPr>
          </a:p>
        </p:txBody>
      </p:sp>
      <p:pic>
        <p:nvPicPr>
          <p:cNvPr id="2050" name="Picture 2" descr="http://a.files.bbci.co.uk/bam/live/content/z9ydxnb/lar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472" y="1844824"/>
            <a:ext cx="4295064" cy="18722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http://www.excelatphysics.com/uploads/3/1/7/5/31758667/1462103.jpg?558">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2432720" y="4722822"/>
            <a:ext cx="2647950" cy="19526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descr="http://cambridgecollegeprimaryscience.wikispaces.com/file/view/electromagnet.gif/245515543/electromagnet.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0386" y="3789040"/>
            <a:ext cx="2392610" cy="2569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79950" y="3861048"/>
            <a:ext cx="1233290" cy="861774"/>
          </a:xfrm>
          <a:prstGeom prst="rect">
            <a:avLst/>
          </a:prstGeom>
          <a:noFill/>
        </p:spPr>
        <p:txBody>
          <a:bodyPr wrap="square" rtlCol="0">
            <a:spAutoFit/>
          </a:bodyPr>
          <a:lstStyle/>
          <a:p>
            <a:pPr algn="r"/>
            <a:r>
              <a:rPr lang="en-GB" sz="1000" dirty="0" smtClean="0"/>
              <a:t>In school, an iron nail is an easy choice for the iron core of an electromagnet. </a:t>
            </a:r>
            <a:endParaRPr lang="en-GB" sz="1000" dirty="0"/>
          </a:p>
        </p:txBody>
      </p:sp>
      <p:sp>
        <p:nvSpPr>
          <p:cNvPr id="12" name="TextBox 11"/>
          <p:cNvSpPr txBox="1"/>
          <p:nvPr/>
        </p:nvSpPr>
        <p:spPr>
          <a:xfrm>
            <a:off x="1064568" y="5157192"/>
            <a:ext cx="1188131" cy="707886"/>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A north pole, since another north pole brought to this end would be repelled.</a:t>
            </a:r>
            <a:endParaRPr lang="en-GB" sz="1000" dirty="0"/>
          </a:p>
        </p:txBody>
      </p:sp>
      <p:sp>
        <p:nvSpPr>
          <p:cNvPr id="13" name="Down Arrow 12"/>
          <p:cNvSpPr/>
          <p:nvPr/>
        </p:nvSpPr>
        <p:spPr>
          <a:xfrm rot="16200000">
            <a:off x="2345377" y="5319150"/>
            <a:ext cx="288032" cy="471936"/>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75393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sz="1600" u="sng" dirty="0" smtClean="0">
                <a:latin typeface="Berlin Sans FB Demi" panose="020E0802020502020306" pitchFamily="34" charset="0"/>
              </a:rPr>
              <a:t>Physics Knowledge Organiser</a:t>
            </a:r>
            <a:br>
              <a:rPr lang="en-GB" sz="1600" u="sng" dirty="0" smtClean="0">
                <a:latin typeface="Berlin Sans FB Demi" panose="020E0802020502020306" pitchFamily="34" charset="0"/>
              </a:rPr>
            </a:br>
            <a:r>
              <a:rPr lang="en-GB" sz="1600" u="sng" dirty="0">
                <a:latin typeface="Berlin Sans FB Demi" panose="020E0802020502020306" pitchFamily="34" charset="0"/>
              </a:rPr>
              <a:t>Topic </a:t>
            </a:r>
            <a:r>
              <a:rPr lang="en-GB" sz="1600" u="sng" dirty="0" smtClean="0">
                <a:latin typeface="Berlin Sans FB Demi" panose="020E0802020502020306" pitchFamily="34" charset="0"/>
              </a:rPr>
              <a:t>20: Electromagnetism (Higher Tier Only Page)</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6575256"/>
              </p:ext>
            </p:extLst>
          </p:nvPr>
        </p:nvGraphicFramePr>
        <p:xfrm>
          <a:off x="5457056" y="116632"/>
          <a:ext cx="4310112" cy="178155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Motor effect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smtClean="0"/>
                        <a:t>The forces</a:t>
                      </a:r>
                      <a:r>
                        <a:rPr lang="en-GB" sz="1000" b="0" baseline="0" dirty="0" smtClean="0"/>
                        <a:t> exerted on each other by a wire carrying a current and a magnetic field, thanks to the two magnetic fields interacting.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Magnetic flux density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measure of the strength of a magnetic field – think of it as the number of magnetic field lines going through a set area – see diagram to help explain.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Electric</a:t>
                      </a:r>
                      <a:r>
                        <a:rPr lang="en-GB" sz="1000" baseline="0" dirty="0" smtClean="0"/>
                        <a:t> motor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i="0" dirty="0" smtClean="0"/>
                        <a:t>Device that causes rotation</a:t>
                      </a:r>
                      <a:r>
                        <a:rPr lang="en-GB" sz="1000" i="0" baseline="0" dirty="0" smtClean="0"/>
                        <a:t> of a coil of wire carrying a current when it is placed in a magnetic field. </a:t>
                      </a:r>
                      <a:endParaRPr lang="en-GB" sz="10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1"/>
            <a:ext cx="5193795" cy="319582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Fleming’s left hand rule and the motor effect</a:t>
            </a:r>
          </a:p>
          <a:p>
            <a:pPr algn="l"/>
            <a:endParaRPr lang="en-GB" sz="1000" u="sng" dirty="0" smtClean="0">
              <a:latin typeface="+mj-lt"/>
            </a:endParaRPr>
          </a:p>
          <a:p>
            <a:pPr algn="l"/>
            <a:r>
              <a:rPr lang="en-GB" sz="1000" dirty="0" smtClean="0">
                <a:latin typeface="+mj-lt"/>
              </a:rPr>
              <a:t>If you have a current-carrying wire and a permanent magnet, each have their own magnetic fields. This means that if you put them near each other, there’ll be a force acting on each other – just thanks to magnetic attraction or repulsion. This is called the </a:t>
            </a:r>
            <a:r>
              <a:rPr lang="en-GB" sz="1000" b="1" dirty="0" smtClean="0">
                <a:latin typeface="+mj-lt"/>
              </a:rPr>
              <a:t>motor effect</a:t>
            </a:r>
            <a:r>
              <a:rPr lang="en-GB" sz="1000" dirty="0" smtClean="0">
                <a:latin typeface="+mj-lt"/>
              </a:rPr>
              <a:t>. You can work out the direction that the force acts if you know the direction of the magnetic field and the direction of the current – we use </a:t>
            </a:r>
            <a:r>
              <a:rPr lang="en-GB" sz="1000" b="1" dirty="0" smtClean="0">
                <a:latin typeface="+mj-lt"/>
              </a:rPr>
              <a:t>Fleming’s left hand rule</a:t>
            </a:r>
            <a:r>
              <a:rPr lang="en-GB" sz="1000" dirty="0" smtClean="0">
                <a:latin typeface="+mj-lt"/>
              </a:rPr>
              <a:t>. It has to be your left had to work. Hold it as shown, and you can work out the direction of whichever thing you don’t know. You have to think in three dimensions here. You can twist your hand at the wrist to get it right – confirm using the example of the wire cutting through the magnetic field in the diagram – field from N to S with first finger, current with middle finger pointing downwards, meaning force must be out of the page towards you, like the diagram shows. </a:t>
            </a:r>
            <a:endParaRPr lang="en-GB" sz="1000" dirty="0">
              <a:latin typeface="+mj-lt"/>
            </a:endParaRPr>
          </a:p>
          <a:p>
            <a:pPr algn="l"/>
            <a:endParaRPr lang="en-GB" sz="1000" dirty="0" smtClean="0">
              <a:latin typeface="+mj-lt"/>
            </a:endParaRPr>
          </a:p>
          <a:p>
            <a:pPr algn="l"/>
            <a:r>
              <a:rPr lang="en-GB" sz="1000" dirty="0" smtClean="0">
                <a:latin typeface="+mj-lt"/>
              </a:rPr>
              <a:t>Now, the size (or </a:t>
            </a:r>
            <a:r>
              <a:rPr lang="en-GB" sz="1000" i="1" dirty="0" smtClean="0">
                <a:latin typeface="+mj-lt"/>
              </a:rPr>
              <a:t>magnitude</a:t>
            </a:r>
            <a:r>
              <a:rPr lang="en-GB" sz="1000" dirty="0" smtClean="0">
                <a:latin typeface="+mj-lt"/>
              </a:rPr>
              <a:t>) of the force on the conductor (the bit of wire) depends on three factors: </a:t>
            </a:r>
          </a:p>
          <a:p>
            <a:pPr marL="228600" indent="-228600" algn="l">
              <a:buFont typeface="+mj-lt"/>
              <a:buAutoNum type="arabicPeriod"/>
            </a:pPr>
            <a:r>
              <a:rPr lang="en-GB" sz="1000" dirty="0" smtClean="0">
                <a:latin typeface="+mj-lt"/>
              </a:rPr>
              <a:t>The </a:t>
            </a:r>
            <a:r>
              <a:rPr lang="en-GB" sz="1000" b="1" dirty="0" smtClean="0">
                <a:latin typeface="+mj-lt"/>
              </a:rPr>
              <a:t>length</a:t>
            </a:r>
            <a:r>
              <a:rPr lang="en-GB" sz="1000" dirty="0" smtClean="0">
                <a:latin typeface="+mj-lt"/>
              </a:rPr>
              <a:t> of the wire in the magnetic field, measured in metres</a:t>
            </a:r>
          </a:p>
          <a:p>
            <a:pPr marL="228600" indent="-228600" algn="l">
              <a:buFont typeface="+mj-lt"/>
              <a:buAutoNum type="arabicPeriod"/>
            </a:pPr>
            <a:r>
              <a:rPr lang="en-GB" sz="1000" dirty="0" smtClean="0">
                <a:latin typeface="+mj-lt"/>
              </a:rPr>
              <a:t>The </a:t>
            </a:r>
            <a:r>
              <a:rPr lang="en-GB" sz="1000" b="1" dirty="0" smtClean="0">
                <a:latin typeface="+mj-lt"/>
              </a:rPr>
              <a:t>strength</a:t>
            </a:r>
            <a:r>
              <a:rPr lang="en-GB" sz="1000" dirty="0" smtClean="0">
                <a:latin typeface="+mj-lt"/>
              </a:rPr>
              <a:t> of the magnetic field (formally, the </a:t>
            </a:r>
            <a:r>
              <a:rPr lang="en-GB" sz="1000" b="1" dirty="0" smtClean="0">
                <a:latin typeface="+mj-lt"/>
              </a:rPr>
              <a:t>magnetic flux density</a:t>
            </a:r>
            <a:r>
              <a:rPr lang="en-GB" sz="1000" dirty="0" smtClean="0">
                <a:latin typeface="+mj-lt"/>
              </a:rPr>
              <a:t>, in </a:t>
            </a:r>
            <a:r>
              <a:rPr lang="en-GB" sz="1000" dirty="0" err="1" smtClean="0">
                <a:latin typeface="+mj-lt"/>
              </a:rPr>
              <a:t>teslas</a:t>
            </a:r>
            <a:r>
              <a:rPr lang="en-GB" sz="1000" dirty="0" smtClean="0">
                <a:latin typeface="+mj-lt"/>
              </a:rPr>
              <a:t>, T)</a:t>
            </a:r>
          </a:p>
          <a:p>
            <a:pPr marL="228600" indent="-228600" algn="l">
              <a:buFont typeface="+mj-lt"/>
              <a:buAutoNum type="arabicPeriod"/>
            </a:pPr>
            <a:r>
              <a:rPr lang="en-GB" sz="1000" dirty="0" smtClean="0">
                <a:latin typeface="+mj-lt"/>
              </a:rPr>
              <a:t>The </a:t>
            </a:r>
            <a:r>
              <a:rPr lang="en-GB" sz="1000" b="1" dirty="0" smtClean="0">
                <a:latin typeface="+mj-lt"/>
              </a:rPr>
              <a:t>size</a:t>
            </a:r>
            <a:r>
              <a:rPr lang="en-GB" sz="1000" dirty="0" smtClean="0">
                <a:latin typeface="+mj-lt"/>
              </a:rPr>
              <a:t> of the </a:t>
            </a:r>
            <a:r>
              <a:rPr lang="en-GB" sz="1000" b="1" dirty="0" smtClean="0">
                <a:latin typeface="+mj-lt"/>
              </a:rPr>
              <a:t>current </a:t>
            </a:r>
            <a:r>
              <a:rPr lang="en-GB" sz="1000" dirty="0" smtClean="0">
                <a:latin typeface="+mj-lt"/>
              </a:rPr>
              <a:t>(A, as usual). </a:t>
            </a:r>
          </a:p>
          <a:p>
            <a:pPr marL="228600" indent="-228600" algn="l">
              <a:buFont typeface="+mj-lt"/>
              <a:buAutoNum type="arabicPeriod"/>
            </a:pPr>
            <a:endParaRPr lang="en-GB" sz="1000" dirty="0" smtClean="0">
              <a:latin typeface="+mj-lt"/>
            </a:endParaRPr>
          </a:p>
          <a:p>
            <a:pPr algn="l"/>
            <a:r>
              <a:rPr lang="en-GB" sz="1000" dirty="0" smtClean="0">
                <a:latin typeface="+mj-lt"/>
              </a:rPr>
              <a:t>As the equation shows, increasing any or all of these factors will increase the size of the force on the conductor. [NB this equation only applies when the current and magnetic field are at right angles to each other]</a:t>
            </a:r>
            <a:endParaRPr lang="en-GB" sz="1000" dirty="0">
              <a:latin typeface="+mj-lt"/>
            </a:endParaRPr>
          </a:p>
        </p:txBody>
      </p:sp>
      <p:sp>
        <p:nvSpPr>
          <p:cNvPr id="35" name="Title 1"/>
          <p:cNvSpPr txBox="1">
            <a:spLocks/>
          </p:cNvSpPr>
          <p:nvPr/>
        </p:nvSpPr>
        <p:spPr>
          <a:xfrm>
            <a:off x="128462" y="4077072"/>
            <a:ext cx="3312370" cy="264223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Electric motors</a:t>
            </a:r>
          </a:p>
          <a:p>
            <a:pPr algn="l"/>
            <a:endParaRPr lang="en-GB" sz="1000" u="sng" dirty="0" smtClean="0">
              <a:latin typeface="+mj-lt"/>
            </a:endParaRPr>
          </a:p>
          <a:p>
            <a:pPr algn="l"/>
            <a:r>
              <a:rPr lang="en-GB" sz="1000" dirty="0" smtClean="0">
                <a:latin typeface="+mj-lt"/>
              </a:rPr>
              <a:t>Electric motors make use of the motor effect. A coil of wire carrying a current is placed in a magnetic field; as you know, the magnetic fields interact to cause a force each other. If the coil is set up so it can spin, it most certainly will. In fact, it will spin round and round (</a:t>
            </a:r>
            <a:r>
              <a:rPr lang="en-GB" sz="1000" b="1" dirty="0" smtClean="0">
                <a:latin typeface="+mj-lt"/>
              </a:rPr>
              <a:t>rotate</a:t>
            </a:r>
            <a:r>
              <a:rPr lang="en-GB" sz="1000" dirty="0" smtClean="0">
                <a:latin typeface="+mj-lt"/>
              </a:rPr>
              <a:t>). This is thanks to the force acting </a:t>
            </a:r>
            <a:r>
              <a:rPr lang="en-GB" sz="1000" b="1" dirty="0" smtClean="0">
                <a:latin typeface="+mj-lt"/>
              </a:rPr>
              <a:t>up</a:t>
            </a:r>
            <a:r>
              <a:rPr lang="en-GB" sz="1000" dirty="0" smtClean="0">
                <a:latin typeface="+mj-lt"/>
              </a:rPr>
              <a:t> on one side of the coil, and </a:t>
            </a:r>
            <a:r>
              <a:rPr lang="en-GB" sz="1000" b="1" dirty="0" smtClean="0">
                <a:latin typeface="+mj-lt"/>
              </a:rPr>
              <a:t>down</a:t>
            </a:r>
            <a:r>
              <a:rPr lang="en-GB" sz="1000" dirty="0" smtClean="0">
                <a:latin typeface="+mj-lt"/>
              </a:rPr>
              <a:t> on the other – see the diagram and use Fleming’s left hand rule to understand why…</a:t>
            </a:r>
          </a:p>
          <a:p>
            <a:pPr algn="l"/>
            <a:endParaRPr lang="en-GB" sz="1000" dirty="0">
              <a:latin typeface="+mj-lt"/>
            </a:endParaRPr>
          </a:p>
          <a:p>
            <a:pPr algn="l"/>
            <a:r>
              <a:rPr lang="en-GB" sz="1000" dirty="0" smtClean="0">
                <a:latin typeface="+mj-lt"/>
              </a:rPr>
              <a:t>The magnetic field goes from N to S of course, and the arrows on the coil show the direction of the current. So, the left side of the coil  has a force </a:t>
            </a:r>
            <a:r>
              <a:rPr lang="en-GB" sz="1000" b="1" dirty="0" smtClean="0">
                <a:latin typeface="+mj-lt"/>
              </a:rPr>
              <a:t>downwards</a:t>
            </a:r>
            <a:r>
              <a:rPr lang="en-GB" sz="1000" dirty="0" smtClean="0">
                <a:latin typeface="+mj-lt"/>
              </a:rPr>
              <a:t> exerted on it (use the left hand rule). The right side of the coil has a force </a:t>
            </a:r>
            <a:r>
              <a:rPr lang="en-GB" sz="1000" b="1" dirty="0" smtClean="0">
                <a:latin typeface="+mj-lt"/>
              </a:rPr>
              <a:t>upwards</a:t>
            </a:r>
            <a:r>
              <a:rPr lang="en-GB" sz="1000" dirty="0" smtClean="0">
                <a:latin typeface="+mj-lt"/>
              </a:rPr>
              <a:t> exerted on it, so it rotates as shown. (NB the commutator just allows the coil to spin without the wires getting tangled up!)</a:t>
            </a:r>
            <a:endParaRPr lang="en-GB" sz="1000" dirty="0">
              <a:latin typeface="+mj-lt"/>
            </a:endParaRP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520003065"/>
                  </p:ext>
                </p:extLst>
              </p:nvPr>
            </p:nvGraphicFramePr>
            <p:xfrm>
              <a:off x="5457056" y="1988840"/>
              <a:ext cx="4310116" cy="989072"/>
            </p:xfrm>
            <a:graphic>
              <a:graphicData uri="http://schemas.openxmlformats.org/drawingml/2006/table">
                <a:tbl>
                  <a:tblPr firstRow="1" bandRow="1">
                    <a:tableStyleId>{5940675A-B579-460E-94D1-54222C63F5DA}</a:tableStyleId>
                  </a:tblPr>
                  <a:tblGrid>
                    <a:gridCol w="1224136"/>
                    <a:gridCol w="3085980"/>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14:m>
                            <m:oMathPara xmlns:m="http://schemas.openxmlformats.org/officeDocument/2006/math">
                              <m:oMathParaPr>
                                <m:jc m:val="centerGroup"/>
                              </m:oMathParaPr>
                              <m:oMath xmlns:m="http://schemas.openxmlformats.org/officeDocument/2006/math">
                                <m:r>
                                  <a:rPr lang="en-GB" sz="1000" b="0" i="1" smtClean="0">
                                    <a:latin typeface="Cambria Math"/>
                                    <a:ea typeface="Cambria Math" panose="02040503050406030204" pitchFamily="18" charset="0"/>
                                  </a:rPr>
                                  <m:t>𝐹</m:t>
                                </m:r>
                                <m:r>
                                  <a:rPr lang="en-GB" sz="1000" b="0" i="1" smtClean="0">
                                    <a:latin typeface="Cambria Math"/>
                                    <a:ea typeface="Cambria Math" panose="02040503050406030204" pitchFamily="18" charset="0"/>
                                  </a:rPr>
                                  <m:t>=</m:t>
                                </m:r>
                                <m:r>
                                  <a:rPr lang="en-GB" sz="1000" b="0" i="1" smtClean="0">
                                    <a:latin typeface="Cambria Math"/>
                                    <a:ea typeface="Cambria Math" panose="02040503050406030204" pitchFamily="18" charset="0"/>
                                  </a:rPr>
                                  <m:t>𝐵</m:t>
                                </m:r>
                                <m:r>
                                  <a:rPr lang="en-GB" sz="1000" b="0" i="1" smtClean="0">
                                    <a:latin typeface="Cambria Math"/>
                                    <a:ea typeface="Cambria Math" panose="02040503050406030204" pitchFamily="18" charset="0"/>
                                  </a:rPr>
                                  <m:t> </m:t>
                                </m:r>
                                <m:r>
                                  <a:rPr lang="en-GB" sz="1000" b="0" i="1" smtClean="0">
                                    <a:latin typeface="Cambria Math"/>
                                    <a:ea typeface="Cambria Math" panose="02040503050406030204" pitchFamily="18" charset="0"/>
                                  </a:rPr>
                                  <m:t>𝐼</m:t>
                                </m:r>
                                <m:r>
                                  <a:rPr lang="en-GB" sz="1000" b="0" i="1" smtClean="0">
                                    <a:latin typeface="Cambria Math"/>
                                    <a:ea typeface="Cambria Math" panose="02040503050406030204" pitchFamily="18" charset="0"/>
                                  </a:rPr>
                                  <m:t> </m:t>
                                </m:r>
                                <m:r>
                                  <m:rPr>
                                    <m:sty m:val="p"/>
                                  </m:rPr>
                                  <a:rPr lang="en-GB" sz="1000" b="0" i="0" smtClean="0">
                                    <a:latin typeface="Cambria Math"/>
                                    <a:ea typeface="Cambria Math" panose="02040503050406030204" pitchFamily="18" charset="0"/>
                                  </a:rPr>
                                  <m:t>l</m:t>
                                </m:r>
                              </m:oMath>
                            </m:oMathPara>
                          </a14:m>
                          <a:endParaRPr lang="en-GB" sz="1000" dirty="0" smtClean="0"/>
                        </a:p>
                        <a:p>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Symbol" panose="05050102010706020507" pitchFamily="18" charset="2"/>
                            <a:buNone/>
                          </a:pPr>
                          <a:r>
                            <a:rPr lang="en-GB" sz="1000" i="1" dirty="0" smtClean="0">
                              <a:sym typeface="Symbol" panose="05050102010706020507" pitchFamily="18" charset="2"/>
                            </a:rPr>
                            <a:t>F = force (</a:t>
                          </a:r>
                          <a:r>
                            <a:rPr lang="en-GB" sz="1000" i="1" dirty="0" err="1" smtClean="0">
                              <a:sym typeface="Symbol" panose="05050102010706020507" pitchFamily="18" charset="2"/>
                            </a:rPr>
                            <a:t>newtons</a:t>
                          </a:r>
                          <a:r>
                            <a:rPr lang="en-GB" sz="1000" i="1" dirty="0" smtClean="0">
                              <a:sym typeface="Symbol" panose="05050102010706020507" pitchFamily="18" charset="2"/>
                            </a:rPr>
                            <a:t>, N)</a:t>
                          </a:r>
                        </a:p>
                        <a:p>
                          <a:pPr marL="0" indent="0">
                            <a:buFont typeface="Symbol" panose="05050102010706020507" pitchFamily="18" charset="2"/>
                            <a:buNone/>
                          </a:pPr>
                          <a:r>
                            <a:rPr lang="en-GB" sz="1000" i="1" dirty="0" smtClean="0">
                              <a:sym typeface="Symbol" panose="05050102010706020507" pitchFamily="18" charset="2"/>
                            </a:rPr>
                            <a:t>B = magnetic flux density (tesla, T)</a:t>
                          </a:r>
                        </a:p>
                        <a:p>
                          <a:pPr marL="0" indent="0">
                            <a:buFont typeface="Symbol" panose="05050102010706020507" pitchFamily="18" charset="2"/>
                            <a:buNone/>
                          </a:pPr>
                          <a:r>
                            <a:rPr lang="en-GB" sz="1000" i="1" dirty="0" smtClean="0">
                              <a:sym typeface="Symbol" panose="05050102010706020507" pitchFamily="18" charset="2"/>
                            </a:rPr>
                            <a:t>I = current (amps, A)</a:t>
                          </a:r>
                        </a:p>
                        <a:p>
                          <a:pPr marL="0" indent="0">
                            <a:buFont typeface="Symbol" panose="05050102010706020507" pitchFamily="18" charset="2"/>
                            <a:buNone/>
                          </a:pPr>
                          <a:r>
                            <a:rPr lang="en-GB" sz="1000" i="1" dirty="0" smtClean="0">
                              <a:sym typeface="Symbol" panose="05050102010706020507" pitchFamily="18" charset="2"/>
                            </a:rPr>
                            <a:t>l = length</a:t>
                          </a:r>
                          <a:r>
                            <a:rPr lang="en-GB" sz="1000" i="1" baseline="0" dirty="0" smtClean="0">
                              <a:sym typeface="Symbol" panose="05050102010706020507" pitchFamily="18" charset="2"/>
                            </a:rPr>
                            <a:t>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736425954"/>
                  </p:ext>
                </p:extLst>
              </p:nvPr>
            </p:nvGraphicFramePr>
            <p:xfrm>
              <a:off x="5457056" y="1988840"/>
              <a:ext cx="4310116" cy="989072"/>
            </p:xfrm>
            <a:graphic>
              <a:graphicData uri="http://schemas.openxmlformats.org/drawingml/2006/table">
                <a:tbl>
                  <a:tblPr firstRow="1" bandRow="1">
                    <a:tableStyleId>{5940675A-B579-460E-94D1-54222C63F5DA}</a:tableStyleId>
                  </a:tblPr>
                  <a:tblGrid>
                    <a:gridCol w="1224136"/>
                    <a:gridCol w="3085980"/>
                  </a:tblGrid>
                  <a:tr h="288032">
                    <a:tc>
                      <a:txBody>
                        <a:bodyPr/>
                        <a:lstStyle/>
                        <a:p>
                          <a:r>
                            <a:rPr lang="en-GB" sz="1000" b="1" dirty="0" smtClean="0"/>
                            <a:t>Equation</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Meanings of terms in equation</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10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40517" r="-252239" b="-5172"/>
                          </a:stretch>
                        </a:blipFill>
                      </a:tcPr>
                    </a:tc>
                    <a:tc>
                      <a:txBody>
                        <a:bodyPr/>
                        <a:lstStyle/>
                        <a:p>
                          <a:pPr marL="0" indent="0">
                            <a:buFont typeface="Symbol" panose="05050102010706020507" pitchFamily="18" charset="2"/>
                            <a:buNone/>
                          </a:pPr>
                          <a:r>
                            <a:rPr lang="en-GB" sz="1000" i="1" dirty="0" smtClean="0">
                              <a:sym typeface="Symbol" panose="05050102010706020507" pitchFamily="18" charset="2"/>
                            </a:rPr>
                            <a:t>F = force (</a:t>
                          </a:r>
                          <a:r>
                            <a:rPr lang="en-GB" sz="1000" i="1" dirty="0" err="1" smtClean="0">
                              <a:sym typeface="Symbol" panose="05050102010706020507" pitchFamily="18" charset="2"/>
                            </a:rPr>
                            <a:t>newtons</a:t>
                          </a:r>
                          <a:r>
                            <a:rPr lang="en-GB" sz="1000" i="1" dirty="0" smtClean="0">
                              <a:sym typeface="Symbol" panose="05050102010706020507" pitchFamily="18" charset="2"/>
                            </a:rPr>
                            <a:t>, N)</a:t>
                          </a:r>
                        </a:p>
                        <a:p>
                          <a:pPr marL="0" indent="0">
                            <a:buFont typeface="Symbol" panose="05050102010706020507" pitchFamily="18" charset="2"/>
                            <a:buNone/>
                          </a:pPr>
                          <a:r>
                            <a:rPr lang="en-GB" sz="1000" i="1" dirty="0" smtClean="0">
                              <a:sym typeface="Symbol" panose="05050102010706020507" pitchFamily="18" charset="2"/>
                            </a:rPr>
                            <a:t>B = magnetic flux density (tesla, T)</a:t>
                          </a:r>
                        </a:p>
                        <a:p>
                          <a:pPr marL="0" indent="0">
                            <a:buFont typeface="Symbol" panose="05050102010706020507" pitchFamily="18" charset="2"/>
                            <a:buNone/>
                          </a:pPr>
                          <a:r>
                            <a:rPr lang="en-GB" sz="1000" i="1" dirty="0" smtClean="0">
                              <a:sym typeface="Symbol" panose="05050102010706020507" pitchFamily="18" charset="2"/>
                            </a:rPr>
                            <a:t>I = current (amps, A)</a:t>
                          </a:r>
                        </a:p>
                        <a:p>
                          <a:pPr marL="0" indent="0">
                            <a:buFont typeface="Symbol" panose="05050102010706020507" pitchFamily="18" charset="2"/>
                            <a:buNone/>
                          </a:pPr>
                          <a:r>
                            <a:rPr lang="en-GB" sz="1000" i="1" dirty="0" smtClean="0">
                              <a:sym typeface="Symbol" panose="05050102010706020507" pitchFamily="18" charset="2"/>
                            </a:rPr>
                            <a:t>l = length</a:t>
                          </a:r>
                          <a:r>
                            <a:rPr lang="en-GB" sz="1000" i="1" baseline="0" dirty="0" smtClean="0">
                              <a:sym typeface="Symbol" panose="05050102010706020507" pitchFamily="18" charset="2"/>
                            </a:rPr>
                            <a:t> (m)</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pic>
        <p:nvPicPr>
          <p:cNvPr id="1026" name="Picture 2" descr="https://lh3.googleusercontent.com/-ZGr7Kxxjmt0/VsXB8ZJwxOI/AAAAAAAABqs/ZtlTFfz_BYs/s800-Ic42/ha12.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056" y="2996952"/>
            <a:ext cx="1905000" cy="1828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https://eduvee-production.s3-eu-west-1.amazonaws.com/original/907/example%20motion%20effect.png?133700751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6296" y="3018656"/>
            <a:ext cx="1981200" cy="1752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http://www.schoolphysics.co.uk/age16-19/Electricity%2520and%2520magnetism/Electromagnetism/text/Flux_and_flux_density/images/1.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7477" y="4797152"/>
            <a:ext cx="2308051" cy="151558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http://a.files.bbci.co.uk/bam/live/content/zwg7pv4/smal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0832" y="4149080"/>
            <a:ext cx="2016224" cy="19233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81392" y="4221088"/>
            <a:ext cx="1296144" cy="553998"/>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The direction of each quantity fits with the left hand rule</a:t>
            </a:r>
            <a:endParaRPr lang="en-GB" sz="1000" dirty="0"/>
          </a:p>
        </p:txBody>
      </p:sp>
      <p:sp>
        <p:nvSpPr>
          <p:cNvPr id="12" name="TextBox 11"/>
          <p:cNvSpPr txBox="1"/>
          <p:nvPr/>
        </p:nvSpPr>
        <p:spPr>
          <a:xfrm>
            <a:off x="6537176" y="6165304"/>
            <a:ext cx="2557264"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Magnetic flux density is larger at A than B since more magnetic field lines cut through a given area (shown by the oval). </a:t>
            </a:r>
            <a:endParaRPr lang="en-GB" sz="1000" dirty="0"/>
          </a:p>
        </p:txBody>
      </p:sp>
      <p:sp>
        <p:nvSpPr>
          <p:cNvPr id="13" name="TextBox 12"/>
          <p:cNvSpPr txBox="1"/>
          <p:nvPr/>
        </p:nvSpPr>
        <p:spPr>
          <a:xfrm>
            <a:off x="5761484" y="4703078"/>
            <a:ext cx="1296144"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smtClean="0"/>
              <a:t>Fleming’s left hand rule. FBI – easy to remember!</a:t>
            </a:r>
            <a:endParaRPr lang="en-GB" sz="1000" dirty="0"/>
          </a:p>
        </p:txBody>
      </p:sp>
    </p:spTree>
    <p:extLst>
      <p:ext uri="{BB962C8B-B14F-4D97-AF65-F5344CB8AC3E}">
        <p14:creationId xmlns:p14="http://schemas.microsoft.com/office/powerpoint/2010/main" val="412102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2"/>
          </a:lnRef>
          <a:fillRef idx="1">
            <a:schemeClr val="lt1"/>
          </a:fillRef>
          <a:effectRef idx="0">
            <a:schemeClr val="accent2"/>
          </a:effectRef>
          <a:fontRef idx="minor">
            <a:schemeClr val="dk1"/>
          </a:fontRef>
        </p:style>
        <p:txBody>
          <a:bodyPr>
            <a:normAutofit/>
          </a:bodyPr>
          <a:lstStyle/>
          <a:p>
            <a:pPr algn="l"/>
            <a:r>
              <a:rPr lang="en-GB" sz="1600" u="sng" dirty="0" smtClean="0">
                <a:latin typeface="Berlin Sans FB Demi" panose="020E0802020502020306" pitchFamily="34" charset="0"/>
              </a:rPr>
              <a:t>Chemistry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12: Quantitative Chemistry and Electrolysis</a:t>
            </a:r>
            <a:endParaRPr lang="en-GB" sz="1600" u="sng" dirty="0">
              <a:latin typeface="Berlin Sans FB Demi" panose="020E0802020502020306" pitchFamily="34" charset="0"/>
            </a:endParaRPr>
          </a:p>
        </p:txBody>
      </p:sp>
      <p:sp>
        <p:nvSpPr>
          <p:cNvPr id="12" name="Title 1"/>
          <p:cNvSpPr txBox="1">
            <a:spLocks/>
          </p:cNvSpPr>
          <p:nvPr/>
        </p:nvSpPr>
        <p:spPr>
          <a:xfrm>
            <a:off x="128464" y="3795352"/>
            <a:ext cx="9438625" cy="1800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Gas Tests</a:t>
            </a:r>
            <a:endParaRPr lang="en-GB" sz="1000" dirty="0"/>
          </a:p>
          <a:p>
            <a:pPr algn="l"/>
            <a:r>
              <a:rPr lang="en-GB" sz="1000" dirty="0" smtClean="0"/>
              <a:t>During electrolysis the products made are often gases. Below are the tests for three common gases you need to know:</a:t>
            </a:r>
          </a:p>
          <a:p>
            <a:pPr algn="l"/>
            <a:endParaRPr lang="en-GB" sz="1000" b="1" baseline="300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64328178"/>
              </p:ext>
            </p:extLst>
          </p:nvPr>
        </p:nvGraphicFramePr>
        <p:xfrm>
          <a:off x="128464" y="4303120"/>
          <a:ext cx="9001000" cy="1250475"/>
        </p:xfrm>
        <a:graphic>
          <a:graphicData uri="http://schemas.openxmlformats.org/drawingml/2006/table">
            <a:tbl>
              <a:tblPr firstRow="1" bandRow="1">
                <a:tableStyleId>{5940675A-B579-460E-94D1-54222C63F5DA}</a:tableStyleId>
              </a:tblPr>
              <a:tblGrid>
                <a:gridCol w="1500167"/>
                <a:gridCol w="3612401"/>
                <a:gridCol w="3888432"/>
              </a:tblGrid>
              <a:tr h="286861">
                <a:tc>
                  <a:txBody>
                    <a:bodyPr/>
                    <a:lstStyle/>
                    <a:p>
                      <a:r>
                        <a:rPr lang="en-GB" sz="800" b="1" dirty="0" smtClean="0"/>
                        <a:t>Gas</a:t>
                      </a:r>
                      <a:endParaRPr lang="en-GB" sz="800" b="1" dirty="0"/>
                    </a:p>
                  </a:txBody>
                  <a:tcPr/>
                </a:tc>
                <a:tc>
                  <a:txBody>
                    <a:bodyPr/>
                    <a:lstStyle/>
                    <a:p>
                      <a:r>
                        <a:rPr lang="en-GB" sz="800" b="1" dirty="0" smtClean="0"/>
                        <a:t>Test</a:t>
                      </a:r>
                      <a:endParaRPr lang="en-GB" sz="800" b="1" dirty="0"/>
                    </a:p>
                  </a:txBody>
                  <a:tcPr/>
                </a:tc>
                <a:tc>
                  <a:txBody>
                    <a:bodyPr/>
                    <a:lstStyle/>
                    <a:p>
                      <a:r>
                        <a:rPr lang="en-GB" sz="800" b="1" dirty="0" smtClean="0"/>
                        <a:t>Result</a:t>
                      </a:r>
                      <a:endParaRPr lang="en-GB" sz="800" b="1" dirty="0"/>
                    </a:p>
                  </a:txBody>
                  <a:tcPr/>
                </a:tc>
              </a:tr>
              <a:tr h="214283">
                <a:tc>
                  <a:txBody>
                    <a:bodyPr/>
                    <a:lstStyle/>
                    <a:p>
                      <a:r>
                        <a:rPr lang="en-GB" sz="800" dirty="0" smtClean="0"/>
                        <a:t>Hydrogen</a:t>
                      </a:r>
                      <a:endParaRPr lang="en-GB" sz="800" dirty="0"/>
                    </a:p>
                  </a:txBody>
                  <a:tcPr/>
                </a:tc>
                <a:tc>
                  <a:txBody>
                    <a:bodyPr/>
                    <a:lstStyle/>
                    <a:p>
                      <a:r>
                        <a:rPr lang="en-GB" sz="800" dirty="0" smtClean="0"/>
                        <a:t>Place a lit splint into the</a:t>
                      </a:r>
                      <a:r>
                        <a:rPr lang="en-GB" sz="800" baseline="0" dirty="0" smtClean="0"/>
                        <a:t> gas</a:t>
                      </a:r>
                      <a:endParaRPr lang="en-GB" sz="800" dirty="0"/>
                    </a:p>
                  </a:txBody>
                  <a:tcPr/>
                </a:tc>
                <a:tc>
                  <a:txBody>
                    <a:bodyPr/>
                    <a:lstStyle/>
                    <a:p>
                      <a:r>
                        <a:rPr lang="en-GB" sz="800" dirty="0" smtClean="0"/>
                        <a:t>If a squeaky</a:t>
                      </a:r>
                      <a:r>
                        <a:rPr lang="en-GB" sz="800" baseline="0" dirty="0" smtClean="0"/>
                        <a:t> pop is heard hydrogen is present</a:t>
                      </a:r>
                      <a:endParaRPr lang="en-GB" sz="800" dirty="0"/>
                    </a:p>
                  </a:txBody>
                  <a:tcPr/>
                </a:tc>
              </a:tr>
              <a:tr h="204888">
                <a:tc>
                  <a:txBody>
                    <a:bodyPr/>
                    <a:lstStyle/>
                    <a:p>
                      <a:r>
                        <a:rPr lang="en-GB" sz="800" dirty="0" smtClean="0"/>
                        <a:t>Oxygen</a:t>
                      </a:r>
                      <a:endParaRPr lang="en-GB" sz="800" dirty="0"/>
                    </a:p>
                  </a:txBody>
                  <a:tcPr/>
                </a:tc>
                <a:tc>
                  <a:txBody>
                    <a:bodyPr/>
                    <a:lstStyle/>
                    <a:p>
                      <a:r>
                        <a:rPr lang="en-GB" sz="800" dirty="0" smtClean="0"/>
                        <a:t>Place glowing splint into</a:t>
                      </a:r>
                      <a:r>
                        <a:rPr lang="en-GB" sz="800" baseline="0" dirty="0" smtClean="0"/>
                        <a:t> gas</a:t>
                      </a:r>
                      <a:endParaRPr lang="en-GB" sz="800" dirty="0"/>
                    </a:p>
                  </a:txBody>
                  <a:tcPr/>
                </a:tc>
                <a:tc>
                  <a:txBody>
                    <a:bodyPr/>
                    <a:lstStyle/>
                    <a:p>
                      <a:r>
                        <a:rPr lang="en-GB" sz="800" dirty="0" smtClean="0"/>
                        <a:t>If splint</a:t>
                      </a:r>
                      <a:r>
                        <a:rPr lang="en-GB" sz="800" baseline="0" dirty="0" smtClean="0"/>
                        <a:t> is relighted then oxygen is present</a:t>
                      </a:r>
                      <a:endParaRPr lang="en-GB" sz="800" dirty="0"/>
                    </a:p>
                  </a:txBody>
                  <a:tcPr/>
                </a:tc>
              </a:tr>
              <a:tr h="195493">
                <a:tc>
                  <a:txBody>
                    <a:bodyPr/>
                    <a:lstStyle/>
                    <a:p>
                      <a:r>
                        <a:rPr lang="en-GB" sz="800" dirty="0" smtClean="0"/>
                        <a:t>Chlorine</a:t>
                      </a:r>
                      <a:endParaRPr lang="en-GB" sz="800" dirty="0"/>
                    </a:p>
                  </a:txBody>
                  <a:tcPr/>
                </a:tc>
                <a:tc>
                  <a:txBody>
                    <a:bodyPr/>
                    <a:lstStyle/>
                    <a:p>
                      <a:r>
                        <a:rPr lang="en-GB" sz="800" dirty="0" smtClean="0"/>
                        <a:t>Damp litmus paper placed in gas</a:t>
                      </a:r>
                      <a:endParaRPr lang="en-GB" sz="800" dirty="0"/>
                    </a:p>
                  </a:txBody>
                  <a:tcPr/>
                </a:tc>
                <a:tc>
                  <a:txBody>
                    <a:bodyPr/>
                    <a:lstStyle/>
                    <a:p>
                      <a:r>
                        <a:rPr lang="en-GB" sz="800" dirty="0" smtClean="0"/>
                        <a:t>If paper bleaches, chlorine</a:t>
                      </a:r>
                      <a:r>
                        <a:rPr lang="en-GB" sz="800" baseline="0" dirty="0" smtClean="0"/>
                        <a:t> </a:t>
                      </a:r>
                      <a:r>
                        <a:rPr lang="en-GB" sz="800" dirty="0" smtClean="0"/>
                        <a:t>is present</a:t>
                      </a:r>
                      <a:endParaRPr lang="en-GB" sz="800" dirty="0"/>
                    </a:p>
                  </a:txBody>
                  <a:tcPr/>
                </a:tc>
              </a:tr>
              <a:tr h="322611">
                <a:tc>
                  <a:txBody>
                    <a:bodyPr/>
                    <a:lstStyle/>
                    <a:p>
                      <a:r>
                        <a:rPr lang="en-GB" sz="800" dirty="0" smtClean="0"/>
                        <a:t>Carbon Dioxide</a:t>
                      </a:r>
                      <a:endParaRPr lang="en-GB" sz="800" dirty="0"/>
                    </a:p>
                  </a:txBody>
                  <a:tcPr/>
                </a:tc>
                <a:tc>
                  <a:txBody>
                    <a:bodyPr/>
                    <a:lstStyle/>
                    <a:p>
                      <a:r>
                        <a:rPr lang="en-GB" sz="800" dirty="0" smtClean="0"/>
                        <a:t>Bubble</a:t>
                      </a:r>
                      <a:r>
                        <a:rPr lang="en-GB" sz="800" baseline="0" dirty="0" smtClean="0"/>
                        <a:t> the gas through limewater</a:t>
                      </a:r>
                      <a:endParaRPr lang="en-GB" sz="800" dirty="0"/>
                    </a:p>
                  </a:txBody>
                  <a:tcPr/>
                </a:tc>
                <a:tc>
                  <a:txBody>
                    <a:bodyPr/>
                    <a:lstStyle/>
                    <a:p>
                      <a:r>
                        <a:rPr lang="en-GB" sz="800" dirty="0" smtClean="0"/>
                        <a:t>If the limewater goes cloudy</a:t>
                      </a:r>
                      <a:r>
                        <a:rPr lang="en-GB" sz="800" baseline="0" dirty="0" smtClean="0"/>
                        <a:t> carbon dioxide is present</a:t>
                      </a:r>
                      <a:endParaRPr lang="en-GB" sz="800" dirty="0"/>
                    </a:p>
                  </a:txBody>
                  <a:tcPr/>
                </a:tc>
              </a:tr>
            </a:tbl>
          </a:graphicData>
        </a:graphic>
      </p:graphicFrame>
      <p:sp>
        <p:nvSpPr>
          <p:cNvPr id="11" name="Title 1"/>
          <p:cNvSpPr txBox="1">
            <a:spLocks/>
          </p:cNvSpPr>
          <p:nvPr/>
        </p:nvSpPr>
        <p:spPr>
          <a:xfrm>
            <a:off x="128464" y="980728"/>
            <a:ext cx="9438625" cy="158417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smtClean="0"/>
              <a:t>Rules for Aqueous Solutions</a:t>
            </a:r>
          </a:p>
          <a:p>
            <a:pPr algn="l"/>
            <a:r>
              <a:rPr lang="en-GB" sz="1000" dirty="0" smtClean="0"/>
              <a:t>On the previous page there are 2 specific examples of the electrolysis of aqueous (dissolved in water) solutions,  however below are the general rules for any aqueous solution and remember they may give you questions on unfamiliar contexts during the exam.</a:t>
            </a:r>
          </a:p>
          <a:p>
            <a:pPr algn="l"/>
            <a:endParaRPr lang="en-GB" sz="1000" dirty="0"/>
          </a:p>
          <a:p>
            <a:pPr marL="171450" indent="-171450" algn="l">
              <a:buFont typeface="Arial" panose="020B0604020202020204" pitchFamily="34" charset="0"/>
              <a:buChar char="•"/>
            </a:pPr>
            <a:r>
              <a:rPr lang="en-GB" sz="1000" dirty="0" smtClean="0"/>
              <a:t>If the positive ion in the solution is less reactive than hydrogen (for example copper) the metal will form at the negative electrode. If it is more reactive than hydrogen (for example sodium) then hydrogen will form at the negative electrode.</a:t>
            </a:r>
          </a:p>
          <a:p>
            <a:pPr marL="171450" indent="-171450" algn="l">
              <a:buFont typeface="Arial" panose="020B0604020202020204" pitchFamily="34" charset="0"/>
              <a:buChar char="•"/>
            </a:pPr>
            <a:r>
              <a:rPr lang="en-GB" sz="1000" dirty="0" smtClean="0"/>
              <a:t>At the positive electrode oxygen will always form (due to the movement of hydroxide ions) unless there is a halide ion present (F</a:t>
            </a:r>
            <a:r>
              <a:rPr lang="en-GB" sz="1000" baseline="30000" dirty="0" smtClean="0"/>
              <a:t>-</a:t>
            </a:r>
            <a:r>
              <a:rPr lang="en-GB" sz="1000" dirty="0" smtClean="0"/>
              <a:t>,Cl</a:t>
            </a:r>
            <a:r>
              <a:rPr lang="en-GB" sz="1000" baseline="30000" dirty="0" smtClean="0"/>
              <a:t>-</a:t>
            </a:r>
            <a:r>
              <a:rPr lang="en-GB" sz="1000" dirty="0" smtClean="0"/>
              <a:t>, Br</a:t>
            </a:r>
            <a:r>
              <a:rPr lang="en-GB" sz="1000" baseline="30000" dirty="0" smtClean="0"/>
              <a:t>-</a:t>
            </a:r>
            <a:r>
              <a:rPr lang="en-GB" sz="1000" dirty="0" smtClean="0"/>
              <a:t>, I</a:t>
            </a:r>
            <a:r>
              <a:rPr lang="en-GB" sz="1000" baseline="30000" dirty="0" smtClean="0"/>
              <a:t>-</a:t>
            </a:r>
            <a:r>
              <a:rPr lang="en-GB" sz="1000" dirty="0" smtClean="0"/>
              <a:t>), in which case the halogen molecule will be produced at the positive electrode, for example Cl</a:t>
            </a:r>
            <a:r>
              <a:rPr lang="en-GB" sz="1000" baseline="-25000" dirty="0" smtClean="0"/>
              <a:t>2</a:t>
            </a:r>
          </a:p>
          <a:p>
            <a:pPr marL="171450" indent="-171450" algn="l">
              <a:buFont typeface="Arial" panose="020B0604020202020204" pitchFamily="34" charset="0"/>
              <a:buChar char="•"/>
            </a:pPr>
            <a:r>
              <a:rPr lang="en-GB" sz="1000" dirty="0" smtClean="0"/>
              <a:t>Remember the reason this happen is because water is in an equilibrium as a water molecule and hydrogen and hydroxide ions. See more on equilibrium in topic  18.</a:t>
            </a:r>
          </a:p>
          <a:p>
            <a:pPr marL="171450" indent="-171450" algn="l">
              <a:buFont typeface="Arial" panose="020B0604020202020204" pitchFamily="34" charset="0"/>
              <a:buChar char="•"/>
            </a:pPr>
            <a:endParaRPr lang="en-GB" sz="1000" dirty="0"/>
          </a:p>
          <a:p>
            <a:pPr marL="171450" indent="-171450" algn="l">
              <a:buFont typeface="Arial" panose="020B0604020202020204" pitchFamily="34" charset="0"/>
              <a:buChar char="•"/>
            </a:pPr>
            <a:endParaRPr lang="en-GB" sz="1000" dirty="0"/>
          </a:p>
          <a:p>
            <a:pPr algn="l"/>
            <a:endParaRPr lang="en-GB" sz="1000" baseline="-25000" dirty="0" smtClean="0"/>
          </a:p>
          <a:p>
            <a:pPr algn="l"/>
            <a:endParaRPr lang="en-GB" sz="1000" baseline="30000" dirty="0">
              <a:latin typeface="+mj-lt"/>
            </a:endParaRPr>
          </a:p>
        </p:txBody>
      </p:sp>
    </p:spTree>
    <p:extLst>
      <p:ext uri="{BB962C8B-B14F-4D97-AF65-F5344CB8AC3E}">
        <p14:creationId xmlns:p14="http://schemas.microsoft.com/office/powerpoint/2010/main" val="2798636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Designing Experiments</a:t>
            </a:r>
          </a:p>
        </p:txBody>
      </p:sp>
      <p:graphicFrame>
        <p:nvGraphicFramePr>
          <p:cNvPr id="4" name="Table 3"/>
          <p:cNvGraphicFramePr>
            <a:graphicFrameLocks noGrp="1"/>
          </p:cNvGraphicFramePr>
          <p:nvPr>
            <p:extLst>
              <p:ext uri="{D42A27DB-BD31-4B8C-83A1-F6EECF244321}">
                <p14:modId xmlns:p14="http://schemas.microsoft.com/office/powerpoint/2010/main" val="329790697"/>
              </p:ext>
            </p:extLst>
          </p:nvPr>
        </p:nvGraphicFramePr>
        <p:xfrm>
          <a:off x="5457056" y="116632"/>
          <a:ext cx="4310113" cy="3161784"/>
        </p:xfrm>
        <a:graphic>
          <a:graphicData uri="http://schemas.openxmlformats.org/drawingml/2006/table">
            <a:tbl>
              <a:tblPr firstRow="1" bandRow="1">
                <a:tableStyleId>{5940675A-B579-460E-94D1-54222C63F5DA}</a:tableStyleId>
              </a:tblPr>
              <a:tblGrid>
                <a:gridCol w="1069752">
                  <a:extLst>
                    <a:ext uri="{9D8B030D-6E8A-4147-A177-3AD203B41FA5}">
                      <a16:colId xmlns:a16="http://schemas.microsoft.com/office/drawing/2014/main" xmlns="" val="20000"/>
                    </a:ext>
                  </a:extLst>
                </a:gridCol>
                <a:gridCol w="3240361">
                  <a:extLst>
                    <a:ext uri="{9D8B030D-6E8A-4147-A177-3AD203B41FA5}">
                      <a16:colId xmlns:a16="http://schemas.microsoft.com/office/drawing/2014/main" xmlns="" val="20001"/>
                    </a:ext>
                  </a:extLst>
                </a:gridCol>
              </a:tblGrid>
              <a:tr h="288032">
                <a:tc>
                  <a:txBody>
                    <a:bodyPr/>
                    <a:lstStyle/>
                    <a:p>
                      <a:r>
                        <a:rPr lang="en-GB" sz="900" b="1" dirty="0"/>
                        <a:t>Key</a:t>
                      </a:r>
                      <a:r>
                        <a:rPr lang="en-GB" sz="900" b="1" baseline="0" dirty="0"/>
                        <a:t> Terms</a:t>
                      </a:r>
                      <a:endParaRPr lang="en-GB"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dirty="0"/>
                        <a:t>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7232">
                <a:tc>
                  <a:txBody>
                    <a:bodyPr/>
                    <a:lstStyle/>
                    <a:p>
                      <a:r>
                        <a:rPr lang="en-GB" sz="1000" dirty="0"/>
                        <a:t>Reproducible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A set of results that can be found again by someone else if they carry out the same method</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66432">
                <a:tc>
                  <a:txBody>
                    <a:bodyPr/>
                    <a:lstStyle/>
                    <a:p>
                      <a:r>
                        <a:rPr lang="en-GB" sz="1000" dirty="0"/>
                        <a:t>Repeatable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Results that you can find if you do the same test again – it shows the result wasn’t just a random finding.</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5632">
                <a:tc>
                  <a:txBody>
                    <a:bodyPr/>
                    <a:lstStyle/>
                    <a:p>
                      <a:r>
                        <a:rPr lang="en-GB" sz="1000" dirty="0"/>
                        <a:t>Independent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The variable YOU change to find out its effect on the DV </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4832">
                <a:tc>
                  <a:txBody>
                    <a:bodyPr/>
                    <a:lstStyle/>
                    <a:p>
                      <a:r>
                        <a:rPr lang="en-GB" sz="1000" dirty="0"/>
                        <a:t>Dependent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The variable you MEASURE to see how it changes </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66648">
                <a:tc>
                  <a:txBody>
                    <a:bodyPr/>
                    <a:lstStyle/>
                    <a:p>
                      <a:r>
                        <a:rPr lang="en-GB" sz="1000" dirty="0"/>
                        <a:t>Control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smtClean="0">
                          <a:solidFill>
                            <a:schemeClr val="tx1"/>
                          </a:solidFill>
                          <a:effectLst/>
                          <a:latin typeface="+mn-lt"/>
                          <a:ea typeface="+mn-ea"/>
                          <a:cs typeface="+mn-cs"/>
                        </a:rPr>
                        <a:t>Any variable that you must keep the SAME in your investigation, to ensure it doesn’t affect the DV </a:t>
                      </a:r>
                      <a:endParaRPr lang="en-GB"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63396">
                <a:tc>
                  <a:txBody>
                    <a:bodyPr/>
                    <a:lstStyle/>
                    <a:p>
                      <a:r>
                        <a:rPr lang="en-GB" sz="1000" dirty="0"/>
                        <a:t>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smtClean="0"/>
                        <a:t>The smallest measurable change</a:t>
                      </a:r>
                      <a:r>
                        <a:rPr lang="en-GB" sz="900" baseline="0" dirty="0" smtClean="0"/>
                        <a:t> by a piece of apparatus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63396">
                <a:tc>
                  <a:txBody>
                    <a:bodyPr/>
                    <a:lstStyle/>
                    <a:p>
                      <a:r>
                        <a:rPr lang="en-GB" sz="1000" dirty="0"/>
                        <a:t>Random</a:t>
                      </a:r>
                      <a:r>
                        <a:rPr lang="en-GB" sz="1000" baseline="0" dirty="0"/>
                        <a:t> Error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smtClean="0"/>
                        <a:t>An unpredictable</a:t>
                      </a:r>
                      <a:r>
                        <a:rPr lang="en-GB" sz="900" baseline="0" dirty="0" smtClean="0"/>
                        <a:t> error which could be caused by human error in measurement</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63396">
                <a:tc>
                  <a:txBody>
                    <a:bodyPr/>
                    <a:lstStyle/>
                    <a:p>
                      <a:r>
                        <a:rPr lang="en-GB" sz="1000" dirty="0"/>
                        <a:t>Systematic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a:t>
                      </a:r>
                      <a:r>
                        <a:rPr lang="en-GB" sz="1000" baseline="0" dirty="0" smtClean="0"/>
                        <a:t> error in measurement </a:t>
                      </a:r>
                      <a:r>
                        <a:rPr lang="en-GB" sz="1000" dirty="0" smtClean="0"/>
                        <a:t>that is the same every</a:t>
                      </a:r>
                      <a:r>
                        <a:rPr lang="en-GB" sz="1000" baseline="0" dirty="0" smtClean="0"/>
                        <a:t> time .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9" name="Title 1"/>
          <p:cNvSpPr txBox="1">
            <a:spLocks/>
          </p:cNvSpPr>
          <p:nvPr/>
        </p:nvSpPr>
        <p:spPr>
          <a:xfrm>
            <a:off x="137891" y="2636912"/>
            <a:ext cx="5184576" cy="1742932"/>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50" b="1" dirty="0">
                <a:latin typeface="+mj-lt"/>
              </a:rPr>
              <a:t>Reproducibility, repeatability  and validity</a:t>
            </a:r>
          </a:p>
          <a:p>
            <a:pPr algn="l"/>
            <a:r>
              <a:rPr lang="en-GB" sz="1050" dirty="0">
                <a:latin typeface="+mj-lt"/>
              </a:rPr>
              <a:t>Experiments should always be repeatable, reproducible and valid. Reproducibility means that if someone were to follow your method, they would get a similar pattern in their results.</a:t>
            </a:r>
          </a:p>
          <a:p>
            <a:pPr algn="l"/>
            <a:endParaRPr lang="en-GB" sz="1050" dirty="0">
              <a:latin typeface="+mj-lt"/>
            </a:endParaRPr>
          </a:p>
          <a:p>
            <a:pPr algn="l"/>
            <a:r>
              <a:rPr lang="en-GB" sz="1050" dirty="0">
                <a:latin typeface="+mj-lt"/>
              </a:rPr>
              <a:t>An experiment is repeatable if the same person completes the same  experiment , following the same method </a:t>
            </a:r>
            <a:r>
              <a:rPr lang="en-GB" sz="1050" dirty="0" smtClean="0">
                <a:latin typeface="+mj-lt"/>
              </a:rPr>
              <a:t>, with </a:t>
            </a:r>
            <a:r>
              <a:rPr lang="en-GB" sz="1050" dirty="0">
                <a:latin typeface="+mj-lt"/>
              </a:rPr>
              <a:t>the same equipment and they achieve similar results. To ensure that your results are repeatable you should complete the experiment </a:t>
            </a:r>
            <a:r>
              <a:rPr lang="en-GB" sz="1050" b="1" dirty="0">
                <a:latin typeface="+mj-lt"/>
              </a:rPr>
              <a:t>at least three times</a:t>
            </a:r>
          </a:p>
          <a:p>
            <a:pPr algn="l"/>
            <a:endParaRPr lang="en-GB" sz="1050" dirty="0">
              <a:latin typeface="+mj-lt"/>
            </a:endParaRPr>
          </a:p>
          <a:p>
            <a:pPr algn="l"/>
            <a:r>
              <a:rPr lang="en-GB" sz="1050" dirty="0">
                <a:latin typeface="+mj-lt"/>
              </a:rPr>
              <a:t>Valid results are repeatable and reproducible.</a:t>
            </a:r>
          </a:p>
        </p:txBody>
      </p:sp>
      <p:sp>
        <p:nvSpPr>
          <p:cNvPr id="10" name="Title 1"/>
          <p:cNvSpPr txBox="1">
            <a:spLocks/>
          </p:cNvSpPr>
          <p:nvPr/>
        </p:nvSpPr>
        <p:spPr>
          <a:xfrm>
            <a:off x="137891" y="4509121"/>
            <a:ext cx="5184576" cy="2070855"/>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00" b="1" dirty="0">
                <a:latin typeface="+mj-lt"/>
              </a:rPr>
              <a:t>Error</a:t>
            </a:r>
          </a:p>
          <a:p>
            <a:pPr algn="l"/>
            <a:r>
              <a:rPr lang="en-GB" sz="1000" dirty="0">
                <a:latin typeface="+mj-lt"/>
              </a:rPr>
              <a:t>When  doing practical work you will come across error. This </a:t>
            </a:r>
            <a:r>
              <a:rPr lang="en-GB" sz="1000" dirty="0" smtClean="0">
                <a:latin typeface="+mj-lt"/>
              </a:rPr>
              <a:t> can </a:t>
            </a:r>
            <a:r>
              <a:rPr lang="en-GB" sz="1000" dirty="0">
                <a:latin typeface="+mj-lt"/>
              </a:rPr>
              <a:t>cause </a:t>
            </a:r>
            <a:r>
              <a:rPr lang="en-GB" sz="1000" b="1" dirty="0">
                <a:latin typeface="+mj-lt"/>
              </a:rPr>
              <a:t>anomalous results </a:t>
            </a:r>
            <a:r>
              <a:rPr lang="en-GB" sz="1000" dirty="0">
                <a:latin typeface="+mj-lt"/>
              </a:rPr>
              <a:t>i.e. a result which does fit the expected pattern. There are three types of error that could effect your results:</a:t>
            </a:r>
          </a:p>
          <a:p>
            <a:pPr marL="228600" indent="-228600" algn="l">
              <a:buAutoNum type="arabicPeriod"/>
            </a:pPr>
            <a:r>
              <a:rPr lang="en-GB" sz="1000" b="1" dirty="0">
                <a:latin typeface="+mj-lt"/>
              </a:rPr>
              <a:t>Random error- </a:t>
            </a:r>
            <a:r>
              <a:rPr lang="en-GB" sz="1000" dirty="0">
                <a:latin typeface="+mj-lt"/>
              </a:rPr>
              <a:t>this error is unpredictable and can be caused by things like human error when measuring . Repeating an experiment three times can minimise the effect of random errors </a:t>
            </a:r>
            <a:r>
              <a:rPr lang="en-GB" sz="1000" dirty="0" smtClean="0">
                <a:latin typeface="+mj-lt"/>
              </a:rPr>
              <a:t>and will </a:t>
            </a:r>
            <a:r>
              <a:rPr lang="en-GB" sz="1000" dirty="0">
                <a:latin typeface="+mj-lt"/>
              </a:rPr>
              <a:t>allow you to spot anomalous results. </a:t>
            </a:r>
          </a:p>
          <a:p>
            <a:pPr marL="228600" indent="-228600" algn="l">
              <a:buAutoNum type="arabicPeriod"/>
            </a:pPr>
            <a:r>
              <a:rPr lang="en-GB" sz="1000" b="1" dirty="0">
                <a:latin typeface="+mj-lt"/>
              </a:rPr>
              <a:t>Systematic error- </a:t>
            </a:r>
            <a:r>
              <a:rPr lang="en-GB" sz="1000" dirty="0">
                <a:latin typeface="+mj-lt"/>
              </a:rPr>
              <a:t>t</a:t>
            </a:r>
            <a:r>
              <a:rPr lang="en-GB" sz="1000" dirty="0" smtClean="0">
                <a:latin typeface="+mj-lt"/>
              </a:rPr>
              <a:t>his </a:t>
            </a:r>
            <a:r>
              <a:rPr lang="en-GB" sz="1000" dirty="0">
                <a:latin typeface="+mj-lt"/>
              </a:rPr>
              <a:t>is an error in your measurement and will be the same every time you do a repeat </a:t>
            </a:r>
            <a:r>
              <a:rPr lang="en-GB" sz="1000" dirty="0" smtClean="0">
                <a:latin typeface="+mj-lt"/>
              </a:rPr>
              <a:t>.For </a:t>
            </a:r>
            <a:r>
              <a:rPr lang="en-GB" sz="1000" dirty="0">
                <a:latin typeface="+mj-lt"/>
              </a:rPr>
              <a:t>example  if you read a length from the end of a ruler rather than from 0. </a:t>
            </a:r>
            <a:r>
              <a:rPr lang="en-GB" sz="1000" b="1" dirty="0">
                <a:latin typeface="+mj-lt"/>
              </a:rPr>
              <a:t>Doing repeats will NOT prevent systematic error</a:t>
            </a:r>
            <a:r>
              <a:rPr lang="en-GB" sz="1000" dirty="0">
                <a:latin typeface="+mj-lt"/>
              </a:rPr>
              <a:t>.</a:t>
            </a:r>
          </a:p>
          <a:p>
            <a:pPr marL="228600" indent="-228600" algn="l">
              <a:buAutoNum type="arabicPeriod"/>
            </a:pPr>
            <a:r>
              <a:rPr lang="en-GB" sz="1000" dirty="0">
                <a:latin typeface="+mj-lt"/>
              </a:rPr>
              <a:t> </a:t>
            </a:r>
            <a:r>
              <a:rPr lang="en-GB" sz="1000" b="1" dirty="0">
                <a:latin typeface="+mj-lt"/>
              </a:rPr>
              <a:t>Zero error </a:t>
            </a:r>
            <a:r>
              <a:rPr lang="en-GB" sz="1000" b="1" dirty="0" smtClean="0">
                <a:latin typeface="+mj-lt"/>
              </a:rPr>
              <a:t>-</a:t>
            </a:r>
            <a:r>
              <a:rPr lang="en-GB" sz="1000" dirty="0" smtClean="0">
                <a:latin typeface="+mj-lt"/>
              </a:rPr>
              <a:t>this </a:t>
            </a:r>
            <a:r>
              <a:rPr lang="en-GB" sz="1000" dirty="0">
                <a:latin typeface="+mj-lt"/>
              </a:rPr>
              <a:t>is  a type of systematic error, for example if a balance does not read 0g when you add a substance to it, you will need to take this into account when weighing chemicals.</a:t>
            </a:r>
          </a:p>
        </p:txBody>
      </p:sp>
      <p:sp>
        <p:nvSpPr>
          <p:cNvPr id="12" name="Title 1"/>
          <p:cNvSpPr txBox="1">
            <a:spLocks/>
          </p:cNvSpPr>
          <p:nvPr/>
        </p:nvSpPr>
        <p:spPr>
          <a:xfrm>
            <a:off x="137891" y="836712"/>
            <a:ext cx="5184576" cy="165618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00" dirty="0">
                <a:latin typeface="Berlin Sans FB Demi" panose="020E0802020502020306" pitchFamily="34" charset="0"/>
              </a:rPr>
              <a:t>Variables</a:t>
            </a:r>
          </a:p>
          <a:p>
            <a:pPr algn="l"/>
            <a:r>
              <a:rPr lang="en-GB" sz="1000" dirty="0"/>
              <a:t>When designing experiments, there are three types of variable that we need to consider. T</a:t>
            </a:r>
            <a:r>
              <a:rPr lang="en-GB" sz="1000" dirty="0" smtClean="0"/>
              <a:t>he </a:t>
            </a:r>
            <a:r>
              <a:rPr lang="en-GB" sz="1000" dirty="0"/>
              <a:t>dependent variable is what we measure, the independent variable is what </a:t>
            </a:r>
            <a:r>
              <a:rPr lang="en-GB" sz="1000" b="1" dirty="0"/>
              <a:t>we change</a:t>
            </a:r>
            <a:r>
              <a:rPr lang="en-GB" sz="1000" dirty="0"/>
              <a:t> in the </a:t>
            </a:r>
            <a:r>
              <a:rPr lang="en-GB" sz="1000" dirty="0" smtClean="0"/>
              <a:t>experiment. And the </a:t>
            </a:r>
            <a:r>
              <a:rPr lang="en-GB" sz="1000" dirty="0"/>
              <a:t>control variables are the variables we </a:t>
            </a:r>
            <a:r>
              <a:rPr lang="en-GB" sz="1000" b="1" dirty="0"/>
              <a:t>keep the same.</a:t>
            </a:r>
          </a:p>
          <a:p>
            <a:pPr algn="l"/>
            <a:r>
              <a:rPr lang="en-GB" sz="1000" dirty="0"/>
              <a:t>For example, consider the investigation below:</a:t>
            </a:r>
          </a:p>
          <a:p>
            <a:pPr algn="l"/>
            <a:r>
              <a:rPr lang="en-GB" sz="1000" dirty="0"/>
              <a:t>How does the concentration of hydrochloric acid affect the rate at which magnesium reacts?</a:t>
            </a:r>
          </a:p>
          <a:p>
            <a:pPr algn="l"/>
            <a:r>
              <a:rPr lang="en-GB" sz="1000" dirty="0"/>
              <a:t>I.V- Concentration of Hydrochloric acid</a:t>
            </a:r>
          </a:p>
          <a:p>
            <a:pPr algn="l"/>
            <a:r>
              <a:rPr lang="en-GB" sz="1000" dirty="0"/>
              <a:t>D.V- Rate of Reaction</a:t>
            </a:r>
          </a:p>
          <a:p>
            <a:pPr algn="l"/>
            <a:r>
              <a:rPr lang="en-GB" sz="1000" dirty="0" smtClean="0"/>
              <a:t>C.Vs- </a:t>
            </a:r>
            <a:r>
              <a:rPr lang="en-GB" sz="1000" dirty="0"/>
              <a:t>Volume of acid, mass of magnesium, temperature of acid.</a:t>
            </a:r>
          </a:p>
          <a:p>
            <a:pPr algn="l"/>
            <a:endParaRPr lang="en-GB" sz="1000" dirty="0">
              <a:latin typeface="Berlin Sans FB Demi" panose="020E0802020502020306" pitchFamily="34" charset="0"/>
            </a:endParaRPr>
          </a:p>
        </p:txBody>
      </p:sp>
      <p:sp>
        <p:nvSpPr>
          <p:cNvPr id="13" name="Title 1"/>
          <p:cNvSpPr txBox="1">
            <a:spLocks/>
          </p:cNvSpPr>
          <p:nvPr/>
        </p:nvSpPr>
        <p:spPr>
          <a:xfrm>
            <a:off x="5450285" y="3429000"/>
            <a:ext cx="4309185" cy="1584176"/>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a:t>Resolution</a:t>
            </a:r>
          </a:p>
          <a:p>
            <a:pPr algn="l"/>
            <a:r>
              <a:rPr lang="en-GB" sz="1200" dirty="0"/>
              <a:t>The resolution of apparatus is the smallest measurable change by that piece of apparatus. For example some </a:t>
            </a:r>
            <a:r>
              <a:rPr lang="en-GB" sz="1200" dirty="0" smtClean="0"/>
              <a:t>balances </a:t>
            </a:r>
            <a:r>
              <a:rPr lang="en-GB" sz="1200" dirty="0"/>
              <a:t>will only measure to the nearest 1 gram whereas others will measure to the nearest 0.1gram. We say the balance that measures to the nearest 0.1g </a:t>
            </a:r>
            <a:r>
              <a:rPr lang="en-GB" sz="1200" b="1" dirty="0"/>
              <a:t>has a higher resolution. </a:t>
            </a:r>
            <a:r>
              <a:rPr lang="en-GB" sz="1200" dirty="0"/>
              <a:t>Therefore using equipment of higher resolution will improve the accuracy of your investigation.</a:t>
            </a:r>
          </a:p>
          <a:p>
            <a:pPr algn="l"/>
            <a:endParaRPr lang="en-GB" sz="1200" dirty="0"/>
          </a:p>
          <a:p>
            <a:pPr algn="l"/>
            <a:r>
              <a:rPr lang="en-GB" sz="1200" dirty="0"/>
              <a:t>When selecting equipment to use in your experiment  you should select equipment with an appropriate resolution. For example if your experiment requires you to weigh 2.3 g of a substance out you will need to use the balance that measures to the nearest 0.1g</a:t>
            </a:r>
          </a:p>
          <a:p>
            <a:pPr algn="l"/>
            <a:endParaRPr lang="en-GB" sz="1400" b="1" dirty="0"/>
          </a:p>
        </p:txBody>
      </p:sp>
      <p:sp>
        <p:nvSpPr>
          <p:cNvPr id="14" name="Title 1"/>
          <p:cNvSpPr txBox="1">
            <a:spLocks/>
          </p:cNvSpPr>
          <p:nvPr/>
        </p:nvSpPr>
        <p:spPr>
          <a:xfrm>
            <a:off x="5450284" y="5013176"/>
            <a:ext cx="4309185" cy="18002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000" b="1" dirty="0">
                <a:latin typeface="+mj-lt"/>
              </a:rPr>
              <a:t>Accuracy and Precision</a:t>
            </a:r>
          </a:p>
          <a:p>
            <a:pPr algn="l"/>
            <a:r>
              <a:rPr lang="en-GB" sz="1000" dirty="0">
                <a:latin typeface="+mj-lt"/>
              </a:rPr>
              <a:t>Consider the set of results below:</a:t>
            </a:r>
          </a:p>
          <a:p>
            <a:pPr algn="l"/>
            <a:endParaRPr lang="en-GB" sz="1000" dirty="0">
              <a:latin typeface="+mj-lt"/>
            </a:endParaRPr>
          </a:p>
          <a:p>
            <a:pPr algn="l"/>
            <a:endParaRPr lang="en-GB" sz="10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35194801"/>
              </p:ext>
            </p:extLst>
          </p:nvPr>
        </p:nvGraphicFramePr>
        <p:xfrm>
          <a:off x="5577069" y="5373216"/>
          <a:ext cx="2145729" cy="1188720"/>
        </p:xfrm>
        <a:graphic>
          <a:graphicData uri="http://schemas.openxmlformats.org/drawingml/2006/table">
            <a:tbl>
              <a:tblPr firstRow="1" bandRow="1">
                <a:tableStyleId>{5940675A-B579-460E-94D1-54222C63F5DA}</a:tableStyleId>
              </a:tblPr>
              <a:tblGrid>
                <a:gridCol w="715243">
                  <a:extLst>
                    <a:ext uri="{9D8B030D-6E8A-4147-A177-3AD203B41FA5}">
                      <a16:colId xmlns:a16="http://schemas.microsoft.com/office/drawing/2014/main" xmlns="" val="20000"/>
                    </a:ext>
                  </a:extLst>
                </a:gridCol>
                <a:gridCol w="715243">
                  <a:extLst>
                    <a:ext uri="{9D8B030D-6E8A-4147-A177-3AD203B41FA5}">
                      <a16:colId xmlns:a16="http://schemas.microsoft.com/office/drawing/2014/main" xmlns="" val="20001"/>
                    </a:ext>
                  </a:extLst>
                </a:gridCol>
                <a:gridCol w="715243">
                  <a:extLst>
                    <a:ext uri="{9D8B030D-6E8A-4147-A177-3AD203B41FA5}">
                      <a16:colId xmlns:a16="http://schemas.microsoft.com/office/drawing/2014/main" xmlns="" val="20002"/>
                    </a:ext>
                  </a:extLst>
                </a:gridCol>
              </a:tblGrid>
              <a:tr h="189125">
                <a:tc>
                  <a:txBody>
                    <a:bodyPr/>
                    <a:lstStyle/>
                    <a:p>
                      <a:endParaRPr lang="en-GB" sz="700" dirty="0"/>
                    </a:p>
                  </a:txBody>
                  <a:tcPr marL="99060" marR="99060"/>
                </a:tc>
                <a:tc>
                  <a:txBody>
                    <a:bodyPr/>
                    <a:lstStyle/>
                    <a:p>
                      <a:r>
                        <a:rPr lang="en-GB" sz="700" dirty="0"/>
                        <a:t>Experiment 1</a:t>
                      </a:r>
                    </a:p>
                  </a:txBody>
                  <a:tcPr marL="99060" marR="99060"/>
                </a:tc>
                <a:tc>
                  <a:txBody>
                    <a:bodyPr/>
                    <a:lstStyle/>
                    <a:p>
                      <a:r>
                        <a:rPr lang="en-GB" sz="700" dirty="0"/>
                        <a:t>Experiment 2</a:t>
                      </a:r>
                    </a:p>
                  </a:txBody>
                  <a:tcPr marL="99060" marR="99060"/>
                </a:tc>
                <a:extLst>
                  <a:ext uri="{0D108BD9-81ED-4DB2-BD59-A6C34878D82A}">
                    <a16:rowId xmlns:a16="http://schemas.microsoft.com/office/drawing/2014/main" xmlns="" val="10000"/>
                  </a:ext>
                </a:extLst>
              </a:tr>
              <a:tr h="189125">
                <a:tc>
                  <a:txBody>
                    <a:bodyPr/>
                    <a:lstStyle/>
                    <a:p>
                      <a:endParaRPr lang="en-GB" sz="700" dirty="0"/>
                    </a:p>
                  </a:txBody>
                  <a:tcPr marL="99060" marR="99060"/>
                </a:tc>
                <a:tc>
                  <a:txBody>
                    <a:bodyPr/>
                    <a:lstStyle/>
                    <a:p>
                      <a:r>
                        <a:rPr lang="en-GB" sz="700" dirty="0"/>
                        <a:t>Time (s)</a:t>
                      </a:r>
                    </a:p>
                  </a:txBody>
                  <a:tcPr marL="99060" marR="99060"/>
                </a:tc>
                <a:tc>
                  <a:txBody>
                    <a:bodyPr/>
                    <a:lstStyle/>
                    <a:p>
                      <a:r>
                        <a:rPr lang="en-GB" sz="700" dirty="0"/>
                        <a:t>Time (s)</a:t>
                      </a:r>
                    </a:p>
                  </a:txBody>
                  <a:tcPr marL="99060" marR="99060"/>
                </a:tc>
                <a:extLst>
                  <a:ext uri="{0D108BD9-81ED-4DB2-BD59-A6C34878D82A}">
                    <a16:rowId xmlns:a16="http://schemas.microsoft.com/office/drawing/2014/main" xmlns="" val="10001"/>
                  </a:ext>
                </a:extLst>
              </a:tr>
              <a:tr h="189125">
                <a:tc>
                  <a:txBody>
                    <a:bodyPr/>
                    <a:lstStyle/>
                    <a:p>
                      <a:r>
                        <a:rPr lang="en-GB" sz="700" dirty="0"/>
                        <a:t>1</a:t>
                      </a:r>
                    </a:p>
                  </a:txBody>
                  <a:tcPr marL="99060" marR="99060"/>
                </a:tc>
                <a:tc>
                  <a:txBody>
                    <a:bodyPr/>
                    <a:lstStyle/>
                    <a:p>
                      <a:r>
                        <a:rPr lang="en-GB" sz="700" dirty="0"/>
                        <a:t>12</a:t>
                      </a:r>
                    </a:p>
                  </a:txBody>
                  <a:tcPr marL="99060" marR="99060"/>
                </a:tc>
                <a:tc>
                  <a:txBody>
                    <a:bodyPr/>
                    <a:lstStyle/>
                    <a:p>
                      <a:r>
                        <a:rPr lang="en-GB" sz="700" dirty="0"/>
                        <a:t>11</a:t>
                      </a:r>
                    </a:p>
                  </a:txBody>
                  <a:tcPr marL="99060" marR="99060"/>
                </a:tc>
                <a:extLst>
                  <a:ext uri="{0D108BD9-81ED-4DB2-BD59-A6C34878D82A}">
                    <a16:rowId xmlns:a16="http://schemas.microsoft.com/office/drawing/2014/main" xmlns="" val="10002"/>
                  </a:ext>
                </a:extLst>
              </a:tr>
              <a:tr h="189125">
                <a:tc>
                  <a:txBody>
                    <a:bodyPr/>
                    <a:lstStyle/>
                    <a:p>
                      <a:r>
                        <a:rPr lang="en-GB" sz="700" dirty="0"/>
                        <a:t>2</a:t>
                      </a:r>
                    </a:p>
                  </a:txBody>
                  <a:tcPr marL="99060" marR="99060"/>
                </a:tc>
                <a:tc>
                  <a:txBody>
                    <a:bodyPr/>
                    <a:lstStyle/>
                    <a:p>
                      <a:r>
                        <a:rPr lang="en-GB" sz="700" dirty="0"/>
                        <a:t>12</a:t>
                      </a:r>
                    </a:p>
                  </a:txBody>
                  <a:tcPr marL="99060" marR="99060"/>
                </a:tc>
                <a:tc>
                  <a:txBody>
                    <a:bodyPr/>
                    <a:lstStyle/>
                    <a:p>
                      <a:r>
                        <a:rPr lang="en-GB" sz="700" dirty="0"/>
                        <a:t>15</a:t>
                      </a:r>
                    </a:p>
                  </a:txBody>
                  <a:tcPr marL="99060" marR="99060"/>
                </a:tc>
                <a:extLst>
                  <a:ext uri="{0D108BD9-81ED-4DB2-BD59-A6C34878D82A}">
                    <a16:rowId xmlns:a16="http://schemas.microsoft.com/office/drawing/2014/main" xmlns="" val="10003"/>
                  </a:ext>
                </a:extLst>
              </a:tr>
              <a:tr h="189125">
                <a:tc>
                  <a:txBody>
                    <a:bodyPr/>
                    <a:lstStyle/>
                    <a:p>
                      <a:r>
                        <a:rPr lang="en-GB" sz="700" dirty="0"/>
                        <a:t>3</a:t>
                      </a:r>
                    </a:p>
                  </a:txBody>
                  <a:tcPr marL="99060" marR="99060"/>
                </a:tc>
                <a:tc>
                  <a:txBody>
                    <a:bodyPr/>
                    <a:lstStyle/>
                    <a:p>
                      <a:r>
                        <a:rPr lang="en-GB" sz="700" dirty="0"/>
                        <a:t>11</a:t>
                      </a:r>
                    </a:p>
                  </a:txBody>
                  <a:tcPr marL="99060" marR="99060"/>
                </a:tc>
                <a:tc>
                  <a:txBody>
                    <a:bodyPr/>
                    <a:lstStyle/>
                    <a:p>
                      <a:r>
                        <a:rPr lang="en-GB" sz="700" dirty="0"/>
                        <a:t>19</a:t>
                      </a:r>
                    </a:p>
                  </a:txBody>
                  <a:tcPr marL="99060" marR="99060"/>
                </a:tc>
                <a:extLst>
                  <a:ext uri="{0D108BD9-81ED-4DB2-BD59-A6C34878D82A}">
                    <a16:rowId xmlns:a16="http://schemas.microsoft.com/office/drawing/2014/main" xmlns="" val="10004"/>
                  </a:ext>
                </a:extLst>
              </a:tr>
              <a:tr h="189125">
                <a:tc>
                  <a:txBody>
                    <a:bodyPr/>
                    <a:lstStyle/>
                    <a:p>
                      <a:r>
                        <a:rPr lang="en-GB" sz="700" dirty="0"/>
                        <a:t>Mean</a:t>
                      </a:r>
                    </a:p>
                  </a:txBody>
                  <a:tcPr marL="99060" marR="99060"/>
                </a:tc>
                <a:tc>
                  <a:txBody>
                    <a:bodyPr/>
                    <a:lstStyle/>
                    <a:p>
                      <a:r>
                        <a:rPr lang="en-GB" sz="700" dirty="0"/>
                        <a:t>12</a:t>
                      </a:r>
                    </a:p>
                  </a:txBody>
                  <a:tcPr marL="99060" marR="99060"/>
                </a:tc>
                <a:tc>
                  <a:txBody>
                    <a:bodyPr/>
                    <a:lstStyle/>
                    <a:p>
                      <a:r>
                        <a:rPr lang="en-GB" sz="700" dirty="0"/>
                        <a:t>15</a:t>
                      </a:r>
                    </a:p>
                  </a:txBody>
                  <a:tcPr marL="99060" marR="99060"/>
                </a:tc>
                <a:extLst>
                  <a:ext uri="{0D108BD9-81ED-4DB2-BD59-A6C34878D82A}">
                    <a16:rowId xmlns:a16="http://schemas.microsoft.com/office/drawing/2014/main" xmlns="" val="10005"/>
                  </a:ext>
                </a:extLst>
              </a:tr>
            </a:tbl>
          </a:graphicData>
        </a:graphic>
      </p:graphicFrame>
      <p:sp>
        <p:nvSpPr>
          <p:cNvPr id="3" name="TextBox 2"/>
          <p:cNvSpPr txBox="1"/>
          <p:nvPr/>
        </p:nvSpPr>
        <p:spPr>
          <a:xfrm>
            <a:off x="7801813" y="5039096"/>
            <a:ext cx="1910723" cy="1785104"/>
          </a:xfrm>
          <a:prstGeom prst="rect">
            <a:avLst/>
          </a:prstGeom>
          <a:noFill/>
        </p:spPr>
        <p:txBody>
          <a:bodyPr wrap="square" rtlCol="0">
            <a:spAutoFit/>
          </a:bodyPr>
          <a:lstStyle/>
          <a:p>
            <a:r>
              <a:rPr lang="en-GB" sz="1000" dirty="0"/>
              <a:t>We want our experiments to be accurate and precise.</a:t>
            </a:r>
          </a:p>
          <a:p>
            <a:r>
              <a:rPr lang="en-GB" sz="1000" dirty="0"/>
              <a:t>If a measurement is accurate it is close to its true value. If a measurement is precise the results ‘cluster’ closely. For example experiment 1 is more precise than experiment 2. Precision can be improved by taking readers at smaller intervals .</a:t>
            </a:r>
          </a:p>
        </p:txBody>
      </p:sp>
    </p:spTree>
    <p:extLst>
      <p:ext uri="{BB962C8B-B14F-4D97-AF65-F5344CB8AC3E}">
        <p14:creationId xmlns:p14="http://schemas.microsoft.com/office/powerpoint/2010/main" val="2645579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Processing Data</a:t>
            </a:r>
          </a:p>
        </p:txBody>
      </p:sp>
      <p:graphicFrame>
        <p:nvGraphicFramePr>
          <p:cNvPr id="4" name="Table 3"/>
          <p:cNvGraphicFramePr>
            <a:graphicFrameLocks noGrp="1"/>
          </p:cNvGraphicFramePr>
          <p:nvPr>
            <p:extLst>
              <p:ext uri="{D42A27DB-BD31-4B8C-83A1-F6EECF244321}">
                <p14:modId xmlns:p14="http://schemas.microsoft.com/office/powerpoint/2010/main" val="1475647544"/>
              </p:ext>
            </p:extLst>
          </p:nvPr>
        </p:nvGraphicFramePr>
        <p:xfrm>
          <a:off x="5457056" y="116632"/>
          <a:ext cx="4310113" cy="1396960"/>
        </p:xfrm>
        <a:graphic>
          <a:graphicData uri="http://schemas.openxmlformats.org/drawingml/2006/table">
            <a:tbl>
              <a:tblPr firstRow="1" bandRow="1">
                <a:tableStyleId>{5940675A-B579-460E-94D1-54222C63F5DA}</a:tableStyleId>
              </a:tblPr>
              <a:tblGrid>
                <a:gridCol w="1069752">
                  <a:extLst>
                    <a:ext uri="{9D8B030D-6E8A-4147-A177-3AD203B41FA5}">
                      <a16:colId xmlns:a16="http://schemas.microsoft.com/office/drawing/2014/main" xmlns="" val="20000"/>
                    </a:ext>
                  </a:extLst>
                </a:gridCol>
                <a:gridCol w="3240361">
                  <a:extLst>
                    <a:ext uri="{9D8B030D-6E8A-4147-A177-3AD203B41FA5}">
                      <a16:colId xmlns:a16="http://schemas.microsoft.com/office/drawing/2014/main" xmlns="" val="20001"/>
                    </a:ext>
                  </a:extLst>
                </a:gridCol>
              </a:tblGrid>
              <a:tr h="288032">
                <a:tc>
                  <a:txBody>
                    <a:bodyPr/>
                    <a:lstStyle/>
                    <a:p>
                      <a:r>
                        <a:rPr lang="en-GB" sz="1000" b="1" dirty="0"/>
                        <a:t>Key</a:t>
                      </a:r>
                      <a:r>
                        <a:rPr lang="en-GB" sz="1000" b="1" baseline="0" dirty="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a:t>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7232">
                <a:tc>
                  <a:txBody>
                    <a:bodyPr/>
                    <a:lstStyle/>
                    <a:p>
                      <a:r>
                        <a:rPr lang="en-GB" sz="1000" dirty="0"/>
                        <a:t>Uncertainty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amount of error your measurements might have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77232">
                <a:tc>
                  <a:txBody>
                    <a:bodyPr/>
                    <a:lstStyle/>
                    <a:p>
                      <a:r>
                        <a:rPr lang="en-GB" sz="1000" dirty="0" smtClean="0"/>
                        <a:t>Mean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total of the values</a:t>
                      </a:r>
                      <a:r>
                        <a:rPr lang="en-GB" sz="1000" baseline="0" dirty="0" smtClean="0"/>
                        <a:t> divided by the number of values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Median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middle</a:t>
                      </a:r>
                      <a:r>
                        <a:rPr lang="en-GB" sz="1000" baseline="0" dirty="0" smtClean="0"/>
                        <a:t> value in a set of data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Mode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most commonly occurring value in a set of data</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itle 1"/>
          <p:cNvSpPr txBox="1">
            <a:spLocks/>
          </p:cNvSpPr>
          <p:nvPr/>
        </p:nvSpPr>
        <p:spPr>
          <a:xfrm>
            <a:off x="5109444" y="2636912"/>
            <a:ext cx="4657723" cy="403244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900" dirty="0" smtClean="0">
                <a:latin typeface="Berlin Sans FB Demi" panose="020E0802020502020306" pitchFamily="34" charset="0"/>
              </a:rPr>
              <a:t>Uncertainty</a:t>
            </a:r>
            <a:endParaRPr lang="en-GB" sz="900" dirty="0">
              <a:latin typeface="Berlin Sans FB Demi" panose="020E0802020502020306" pitchFamily="34" charset="0"/>
            </a:endParaRPr>
          </a:p>
          <a:p>
            <a:pPr algn="l"/>
            <a:r>
              <a:rPr lang="en-GB" sz="900" dirty="0"/>
              <a:t>There will always be some uncertainty in the results you collect, there are two main reasons for this.</a:t>
            </a:r>
          </a:p>
          <a:p>
            <a:pPr algn="l"/>
            <a:r>
              <a:rPr lang="en-GB" sz="900" dirty="0"/>
              <a:t>When you repeat an experiment you often get different results, this is due to random error. The resolution of your equipment will also cause uncertainty. There will therefore be a degree of uncertainty in your mean. For example take the two sets of results below:</a:t>
            </a:r>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endParaRPr lang="en-GB" sz="900" dirty="0"/>
          </a:p>
          <a:p>
            <a:pPr algn="l"/>
            <a:r>
              <a:rPr lang="en-GB" sz="900" dirty="0"/>
              <a:t>We can calculate the uncertainty in the mean of the two experiments by dividing the range of results by 2:</a:t>
            </a:r>
          </a:p>
          <a:p>
            <a:pPr algn="l"/>
            <a:r>
              <a:rPr lang="en-GB" sz="900" dirty="0"/>
              <a:t>Experiment 1= 0.5/2=  +/-0.25s</a:t>
            </a:r>
          </a:p>
          <a:p>
            <a:pPr algn="l"/>
            <a:r>
              <a:rPr lang="en-GB" sz="900" dirty="0"/>
              <a:t>Experiment 2= 4/2= +/-2s</a:t>
            </a:r>
          </a:p>
          <a:p>
            <a:pPr algn="l"/>
            <a:endParaRPr lang="en-GB" sz="900" dirty="0"/>
          </a:p>
          <a:p>
            <a:pPr algn="l"/>
            <a:r>
              <a:rPr lang="en-GB" sz="900" dirty="0"/>
              <a:t>Experiment 1 therefore is more precise than experiment 2. This is partly because they used a stopwatch with a </a:t>
            </a:r>
            <a:r>
              <a:rPr lang="en-GB" sz="900" b="1" dirty="0"/>
              <a:t>higher resolution.</a:t>
            </a:r>
          </a:p>
          <a:p>
            <a:pPr algn="l"/>
            <a:endParaRPr lang="en-GB" sz="900" dirty="0"/>
          </a:p>
          <a:p>
            <a:pPr algn="l"/>
            <a:r>
              <a:rPr lang="en-GB" sz="900" dirty="0"/>
              <a:t>Increasing the quantity of something can help to reduce the uncertainty. For example in the table above, if  I had used a larger piece of magnesium, then it would have taken longer to disappear and this could reduce the percentage uncertainty</a:t>
            </a:r>
            <a:r>
              <a:rPr lang="en-GB" sz="1050" dirty="0"/>
              <a:t>.</a:t>
            </a:r>
          </a:p>
          <a:p>
            <a:pPr algn="l"/>
            <a:endParaRPr lang="en-GB" sz="1000"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216433077"/>
                  </p:ext>
                </p:extLst>
              </p:nvPr>
            </p:nvGraphicFramePr>
            <p:xfrm>
              <a:off x="5733087" y="1772817"/>
              <a:ext cx="3615156" cy="724789"/>
            </p:xfrm>
            <a:graphic>
              <a:graphicData uri="http://schemas.openxmlformats.org/drawingml/2006/table">
                <a:tbl>
                  <a:tblPr firstRow="1" bandRow="1">
                    <a:tableStyleId>{5940675A-B579-460E-94D1-54222C63F5DA}</a:tableStyleId>
                  </a:tblPr>
                  <a:tblGrid>
                    <a:gridCol w="3615156">
                      <a:extLst>
                        <a:ext uri="{9D8B030D-6E8A-4147-A177-3AD203B41FA5}">
                          <a16:colId xmlns:a16="http://schemas.microsoft.com/office/drawing/2014/main" xmlns="" val="20000"/>
                        </a:ext>
                      </a:extLst>
                    </a:gridCol>
                  </a:tblGrid>
                  <a:tr h="132353">
                    <a:tc>
                      <a:txBody>
                        <a:bodyPr/>
                        <a:lstStyle/>
                        <a:p>
                          <a:r>
                            <a:rPr lang="en-GB" sz="1000" b="1" dirty="0"/>
                            <a:t>Equation</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3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t>Uncertainty</a:t>
                          </a:r>
                          <a14:m>
                            <m:oMath xmlns:m="http://schemas.openxmlformats.org/officeDocument/2006/math">
                              <m:r>
                                <a:rPr lang="en-GB" sz="1100" b="0" i="1" smtClean="0">
                                  <a:latin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𝑅𝑎𝑛𝑔𝑒</m:t>
                                  </m:r>
                                </m:num>
                                <m:den>
                                  <m:r>
                                    <a:rPr lang="en-GB" sz="1100" b="0" i="1" smtClean="0">
                                      <a:latin typeface="Cambria Math"/>
                                      <a:ea typeface="Cambria Math"/>
                                    </a:rPr>
                                    <m:t>2</m:t>
                                  </m:r>
                                </m:den>
                              </m:f>
                              <m:r>
                                <a:rPr lang="en-GB" sz="1100" b="0" i="1" smtClean="0">
                                  <a:latin typeface="Cambria Math"/>
                                </a:rPr>
                                <m:t>  </m:t>
                              </m:r>
                            </m:oMath>
                          </a14:m>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349154882"/>
                  </p:ext>
                </p:extLst>
              </p:nvPr>
            </p:nvGraphicFramePr>
            <p:xfrm>
              <a:off x="5292080" y="1772816"/>
              <a:ext cx="3337067" cy="724789"/>
            </p:xfrm>
            <a:graphic>
              <a:graphicData uri="http://schemas.openxmlformats.org/drawingml/2006/table">
                <a:tbl>
                  <a:tblPr firstRow="1" bandRow="1">
                    <a:tableStyleId>{5940675A-B579-460E-94D1-54222C63F5DA}</a:tableStyleId>
                  </a:tblPr>
                  <a:tblGrid>
                    <a:gridCol w="3337067">
                      <a:extLst>
                        <a:ext uri="{9D8B030D-6E8A-4147-A177-3AD203B41FA5}">
                          <a16:colId xmlns:a16="http://schemas.microsoft.com/office/drawing/2014/main" xmlns="" xmlns:a14="http://schemas.microsoft.com/office/drawing/2010/main" val="20000"/>
                        </a:ext>
                      </a:extLst>
                    </a:gridCol>
                  </a:tblGrid>
                  <a:tr h="243840">
                    <a:tc>
                      <a:txBody>
                        <a:bodyPr/>
                        <a:lstStyle/>
                        <a:p>
                          <a:r>
                            <a:rPr lang="en-GB" sz="1000" b="1" dirty="0"/>
                            <a:t>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val="10000"/>
                      </a:ext>
                    </a:extLst>
                  </a:tr>
                  <a:tr h="48094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t="-51899"/>
                          </a:stretch>
                        </a:blipFill>
                      </a:tcPr>
                    </a:tc>
                    <a:extLst>
                      <a:ext uri="{0D108BD9-81ED-4DB2-BD59-A6C34878D82A}">
                        <a16:rowId xmlns:a16="http://schemas.microsoft.com/office/drawing/2014/main" xmlns="" xmlns:a14="http://schemas.microsoft.com/office/drawing/2010/main" val="10001"/>
                      </a:ext>
                    </a:extLst>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2297225603"/>
              </p:ext>
            </p:extLst>
          </p:nvPr>
        </p:nvGraphicFramePr>
        <p:xfrm>
          <a:off x="5644318" y="3789040"/>
          <a:ext cx="3587975" cy="936104"/>
        </p:xfrm>
        <a:graphic>
          <a:graphicData uri="http://schemas.openxmlformats.org/drawingml/2006/table">
            <a:tbl>
              <a:tblPr firstRow="1" bandRow="1">
                <a:tableStyleId>{5940675A-B579-460E-94D1-54222C63F5DA}</a:tableStyleId>
              </a:tblPr>
              <a:tblGrid>
                <a:gridCol w="717595">
                  <a:extLst>
                    <a:ext uri="{9D8B030D-6E8A-4147-A177-3AD203B41FA5}">
                      <a16:colId xmlns:a16="http://schemas.microsoft.com/office/drawing/2014/main" xmlns="" val="20000"/>
                    </a:ext>
                  </a:extLst>
                </a:gridCol>
                <a:gridCol w="717595">
                  <a:extLst>
                    <a:ext uri="{9D8B030D-6E8A-4147-A177-3AD203B41FA5}">
                      <a16:colId xmlns:a16="http://schemas.microsoft.com/office/drawing/2014/main" xmlns="" val="20001"/>
                    </a:ext>
                  </a:extLst>
                </a:gridCol>
                <a:gridCol w="717595">
                  <a:extLst>
                    <a:ext uri="{9D8B030D-6E8A-4147-A177-3AD203B41FA5}">
                      <a16:colId xmlns:a16="http://schemas.microsoft.com/office/drawing/2014/main" xmlns="" val="20002"/>
                    </a:ext>
                  </a:extLst>
                </a:gridCol>
                <a:gridCol w="717595">
                  <a:extLst>
                    <a:ext uri="{9D8B030D-6E8A-4147-A177-3AD203B41FA5}">
                      <a16:colId xmlns:a16="http://schemas.microsoft.com/office/drawing/2014/main" xmlns="" val="20003"/>
                    </a:ext>
                  </a:extLst>
                </a:gridCol>
                <a:gridCol w="717595">
                  <a:extLst>
                    <a:ext uri="{9D8B030D-6E8A-4147-A177-3AD203B41FA5}">
                      <a16:colId xmlns:a16="http://schemas.microsoft.com/office/drawing/2014/main" xmlns="" val="20004"/>
                    </a:ext>
                  </a:extLst>
                </a:gridCol>
              </a:tblGrid>
              <a:tr h="203780">
                <a:tc>
                  <a:txBody>
                    <a:bodyPr/>
                    <a:lstStyle/>
                    <a:p>
                      <a:endParaRPr lang="en-GB" sz="700" dirty="0"/>
                    </a:p>
                  </a:txBody>
                  <a:tcPr marL="99060" marR="99060"/>
                </a:tc>
                <a:tc gridSpan="4">
                  <a:txBody>
                    <a:bodyPr/>
                    <a:lstStyle/>
                    <a:p>
                      <a:r>
                        <a:rPr lang="en-GB" sz="700" dirty="0"/>
                        <a:t>Time for a piece of</a:t>
                      </a:r>
                      <a:r>
                        <a:rPr lang="en-GB" sz="700" baseline="0" dirty="0"/>
                        <a:t> magnesium to disappear in 2M HCL</a:t>
                      </a:r>
                      <a:r>
                        <a:rPr lang="en-GB" sz="700" dirty="0"/>
                        <a:t> (s)</a:t>
                      </a:r>
                    </a:p>
                  </a:txBody>
                  <a:tcPr marL="99060" marR="99060"/>
                </a:tc>
                <a:tc hMerge="1">
                  <a:txBody>
                    <a:bodyPr/>
                    <a:lstStyle/>
                    <a:p>
                      <a:endParaRPr lang="en-GB" sz="1050" dirty="0"/>
                    </a:p>
                  </a:txBody>
                  <a:tcPr/>
                </a:tc>
                <a:tc hMerge="1">
                  <a:txBody>
                    <a:bodyPr/>
                    <a:lstStyle/>
                    <a:p>
                      <a:endParaRPr lang="en-GB" sz="1050" dirty="0"/>
                    </a:p>
                  </a:txBody>
                  <a:tcPr/>
                </a:tc>
                <a:tc hMerge="1">
                  <a:txBody>
                    <a:bodyPr/>
                    <a:lstStyle/>
                    <a:p>
                      <a:endParaRPr lang="en-GB" sz="1050" dirty="0"/>
                    </a:p>
                  </a:txBody>
                  <a:tcPr/>
                </a:tc>
                <a:extLst>
                  <a:ext uri="{0D108BD9-81ED-4DB2-BD59-A6C34878D82A}">
                    <a16:rowId xmlns:a16="http://schemas.microsoft.com/office/drawing/2014/main" xmlns="" val="10000"/>
                  </a:ext>
                </a:extLst>
              </a:tr>
              <a:tr h="203780">
                <a:tc>
                  <a:txBody>
                    <a:bodyPr/>
                    <a:lstStyle/>
                    <a:p>
                      <a:endParaRPr lang="en-GB" sz="700" dirty="0"/>
                    </a:p>
                  </a:txBody>
                  <a:tcPr marL="99060" marR="99060"/>
                </a:tc>
                <a:tc>
                  <a:txBody>
                    <a:bodyPr/>
                    <a:lstStyle/>
                    <a:p>
                      <a:r>
                        <a:rPr lang="en-GB" sz="700" dirty="0"/>
                        <a:t>1</a:t>
                      </a:r>
                    </a:p>
                  </a:txBody>
                  <a:tcPr marL="99060" marR="99060"/>
                </a:tc>
                <a:tc>
                  <a:txBody>
                    <a:bodyPr/>
                    <a:lstStyle/>
                    <a:p>
                      <a:r>
                        <a:rPr lang="en-GB" sz="700" dirty="0"/>
                        <a:t>2</a:t>
                      </a:r>
                    </a:p>
                  </a:txBody>
                  <a:tcPr marL="99060" marR="99060"/>
                </a:tc>
                <a:tc>
                  <a:txBody>
                    <a:bodyPr/>
                    <a:lstStyle/>
                    <a:p>
                      <a:r>
                        <a:rPr lang="en-GB" sz="700" dirty="0"/>
                        <a:t>3</a:t>
                      </a:r>
                    </a:p>
                  </a:txBody>
                  <a:tcPr marL="99060" marR="99060"/>
                </a:tc>
                <a:tc>
                  <a:txBody>
                    <a:bodyPr/>
                    <a:lstStyle/>
                    <a:p>
                      <a:r>
                        <a:rPr lang="en-GB" sz="700" dirty="0"/>
                        <a:t>Mean</a:t>
                      </a:r>
                    </a:p>
                  </a:txBody>
                  <a:tcPr marL="99060" marR="99060"/>
                </a:tc>
                <a:extLst>
                  <a:ext uri="{0D108BD9-81ED-4DB2-BD59-A6C34878D82A}">
                    <a16:rowId xmlns:a16="http://schemas.microsoft.com/office/drawing/2014/main" xmlns="" val="10001"/>
                  </a:ext>
                </a:extLst>
              </a:tr>
              <a:tr h="264272">
                <a:tc>
                  <a:txBody>
                    <a:bodyPr/>
                    <a:lstStyle/>
                    <a:p>
                      <a:r>
                        <a:rPr lang="en-GB" sz="700" dirty="0"/>
                        <a:t>Experiment 1</a:t>
                      </a:r>
                    </a:p>
                  </a:txBody>
                  <a:tcPr marL="99060" marR="99060"/>
                </a:tc>
                <a:tc>
                  <a:txBody>
                    <a:bodyPr/>
                    <a:lstStyle/>
                    <a:p>
                      <a:r>
                        <a:rPr lang="en-GB" sz="700" dirty="0"/>
                        <a:t>12.3</a:t>
                      </a:r>
                    </a:p>
                  </a:txBody>
                  <a:tcPr marL="99060" marR="99060"/>
                </a:tc>
                <a:tc>
                  <a:txBody>
                    <a:bodyPr/>
                    <a:lstStyle/>
                    <a:p>
                      <a:r>
                        <a:rPr lang="en-GB" sz="700" dirty="0"/>
                        <a:t>12.5</a:t>
                      </a:r>
                    </a:p>
                  </a:txBody>
                  <a:tcPr marL="99060" marR="99060"/>
                </a:tc>
                <a:tc>
                  <a:txBody>
                    <a:bodyPr/>
                    <a:lstStyle/>
                    <a:p>
                      <a:r>
                        <a:rPr lang="en-GB" sz="700" dirty="0"/>
                        <a:t>12.7</a:t>
                      </a:r>
                    </a:p>
                  </a:txBody>
                  <a:tcPr marL="99060" marR="99060"/>
                </a:tc>
                <a:tc>
                  <a:txBody>
                    <a:bodyPr/>
                    <a:lstStyle/>
                    <a:p>
                      <a:r>
                        <a:rPr lang="en-GB" sz="700" dirty="0"/>
                        <a:t>12.5</a:t>
                      </a:r>
                    </a:p>
                  </a:txBody>
                  <a:tcPr marL="99060" marR="99060"/>
                </a:tc>
                <a:extLst>
                  <a:ext uri="{0D108BD9-81ED-4DB2-BD59-A6C34878D82A}">
                    <a16:rowId xmlns:a16="http://schemas.microsoft.com/office/drawing/2014/main" xmlns="" val="10002"/>
                  </a:ext>
                </a:extLst>
              </a:tr>
              <a:tr h="264272">
                <a:tc>
                  <a:txBody>
                    <a:bodyPr/>
                    <a:lstStyle/>
                    <a:p>
                      <a:r>
                        <a:rPr lang="en-GB" sz="700" dirty="0"/>
                        <a:t>Experiment 2</a:t>
                      </a:r>
                    </a:p>
                  </a:txBody>
                  <a:tcPr marL="99060" marR="99060"/>
                </a:tc>
                <a:tc>
                  <a:txBody>
                    <a:bodyPr/>
                    <a:lstStyle/>
                    <a:p>
                      <a:r>
                        <a:rPr lang="en-GB" sz="700" dirty="0"/>
                        <a:t>13</a:t>
                      </a:r>
                    </a:p>
                  </a:txBody>
                  <a:tcPr marL="99060" marR="99060"/>
                </a:tc>
                <a:tc>
                  <a:txBody>
                    <a:bodyPr/>
                    <a:lstStyle/>
                    <a:p>
                      <a:r>
                        <a:rPr lang="en-GB" sz="700" dirty="0"/>
                        <a:t>15</a:t>
                      </a:r>
                    </a:p>
                  </a:txBody>
                  <a:tcPr marL="99060" marR="99060"/>
                </a:tc>
                <a:tc>
                  <a:txBody>
                    <a:bodyPr/>
                    <a:lstStyle/>
                    <a:p>
                      <a:r>
                        <a:rPr lang="en-GB" sz="700" dirty="0"/>
                        <a:t>17</a:t>
                      </a:r>
                    </a:p>
                  </a:txBody>
                  <a:tcPr marL="99060" marR="99060"/>
                </a:tc>
                <a:tc>
                  <a:txBody>
                    <a:bodyPr/>
                    <a:lstStyle/>
                    <a:p>
                      <a:r>
                        <a:rPr lang="en-GB" sz="700" dirty="0"/>
                        <a:t>15</a:t>
                      </a:r>
                    </a:p>
                  </a:txBody>
                  <a:tcPr marL="99060" marR="99060"/>
                </a:tc>
                <a:extLst>
                  <a:ext uri="{0D108BD9-81ED-4DB2-BD59-A6C34878D82A}">
                    <a16:rowId xmlns:a16="http://schemas.microsoft.com/office/drawing/2014/main" xmlns="" val="10003"/>
                  </a:ext>
                </a:extLst>
              </a:tr>
            </a:tbl>
          </a:graphicData>
        </a:graphic>
      </p:graphicFrame>
      <p:sp>
        <p:nvSpPr>
          <p:cNvPr id="10" name="Title 1"/>
          <p:cNvSpPr txBox="1">
            <a:spLocks/>
          </p:cNvSpPr>
          <p:nvPr/>
        </p:nvSpPr>
        <p:spPr>
          <a:xfrm>
            <a:off x="137891" y="836711"/>
            <a:ext cx="4815109" cy="449574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a:t>Results Tables</a:t>
            </a:r>
          </a:p>
          <a:p>
            <a:pPr algn="l"/>
            <a:r>
              <a:rPr lang="en-GB" sz="1000" dirty="0"/>
              <a:t>When drawing a results table the following things are good practice::</a:t>
            </a:r>
          </a:p>
          <a:p>
            <a:pPr marL="228600" indent="-228600" algn="l">
              <a:buAutoNum type="arabicPeriod"/>
            </a:pPr>
            <a:r>
              <a:rPr lang="en-GB" sz="1000" dirty="0"/>
              <a:t>Show all repeat measurements</a:t>
            </a:r>
          </a:p>
          <a:p>
            <a:pPr marL="228600" indent="-228600" algn="l">
              <a:buAutoNum type="arabicPeriod"/>
            </a:pPr>
            <a:r>
              <a:rPr lang="en-GB" sz="1000" dirty="0"/>
              <a:t>Include the units in the headings </a:t>
            </a:r>
          </a:p>
          <a:p>
            <a:pPr marL="228600" indent="-228600" algn="l">
              <a:buAutoNum type="arabicPeriod"/>
            </a:pPr>
            <a:r>
              <a:rPr lang="en-GB" sz="1000" dirty="0"/>
              <a:t>When calculating means ensure you quote to an appropriate number of significant figures</a:t>
            </a:r>
          </a:p>
          <a:p>
            <a:pPr marL="228600" indent="-228600" algn="l">
              <a:buAutoNum type="arabicPeriod"/>
            </a:pPr>
            <a:r>
              <a:rPr lang="en-GB" sz="1000" dirty="0"/>
              <a:t>Circle anomalies and discount these when calculating a mean</a:t>
            </a:r>
          </a:p>
          <a:p>
            <a:pPr algn="l"/>
            <a:r>
              <a:rPr lang="en-GB" sz="1000" dirty="0"/>
              <a:t>For example:</a:t>
            </a:r>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r>
              <a:rPr lang="en-GB" sz="1000" dirty="0"/>
              <a:t>The table above shows how </a:t>
            </a:r>
            <a:r>
              <a:rPr lang="en-GB" sz="1000" dirty="0" smtClean="0"/>
              <a:t> a results </a:t>
            </a:r>
            <a:r>
              <a:rPr lang="en-GB" sz="1000" dirty="0"/>
              <a:t>tables should be drawn. However, there is one mistake. If you look at the mean in the row for 0.3 M, you will see it has been calculated to  9 significant figures , however the equipment we used only had  a resolution to 3</a:t>
            </a:r>
            <a:r>
              <a:rPr lang="en-GB" sz="1000" dirty="0" smtClean="0"/>
              <a:t> </a:t>
            </a:r>
            <a:r>
              <a:rPr lang="en-GB" sz="1000" dirty="0"/>
              <a:t>significant figures. You can not quote a mean to greater level of accuracy than you measured it to in the experiment. Therefore this mean would need to be rounded 66.9, this causes uncertainty in results. See later for how to calculate </a:t>
            </a:r>
            <a:r>
              <a:rPr lang="en-GB" sz="1000" dirty="0" smtClean="0"/>
              <a:t>uncertainty.</a:t>
            </a:r>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p:txBody>
      </p:sp>
      <p:graphicFrame>
        <p:nvGraphicFramePr>
          <p:cNvPr id="11" name="Table 10"/>
          <p:cNvGraphicFramePr>
            <a:graphicFrameLocks noGrp="1"/>
          </p:cNvGraphicFramePr>
          <p:nvPr>
            <p:extLst>
              <p:ext uri="{D42A27DB-BD31-4B8C-83A1-F6EECF244321}">
                <p14:modId xmlns:p14="http://schemas.microsoft.com/office/powerpoint/2010/main" val="860442002"/>
              </p:ext>
            </p:extLst>
          </p:nvPr>
        </p:nvGraphicFramePr>
        <p:xfrm>
          <a:off x="287514" y="2171894"/>
          <a:ext cx="4509704" cy="1722120"/>
        </p:xfrm>
        <a:graphic>
          <a:graphicData uri="http://schemas.openxmlformats.org/drawingml/2006/table">
            <a:tbl>
              <a:tblPr firstRow="1" bandRow="1">
                <a:tableStyleId>{5940675A-B579-460E-94D1-54222C63F5DA}</a:tableStyleId>
              </a:tblPr>
              <a:tblGrid>
                <a:gridCol w="1088311">
                  <a:extLst>
                    <a:ext uri="{9D8B030D-6E8A-4147-A177-3AD203B41FA5}">
                      <a16:colId xmlns:a16="http://schemas.microsoft.com/office/drawing/2014/main" xmlns="" val="20000"/>
                    </a:ext>
                  </a:extLst>
                </a:gridCol>
                <a:gridCol w="715571">
                  <a:extLst>
                    <a:ext uri="{9D8B030D-6E8A-4147-A177-3AD203B41FA5}">
                      <a16:colId xmlns:a16="http://schemas.microsoft.com/office/drawing/2014/main" xmlns="" val="20001"/>
                    </a:ext>
                  </a:extLst>
                </a:gridCol>
                <a:gridCol w="901941">
                  <a:extLst>
                    <a:ext uri="{9D8B030D-6E8A-4147-A177-3AD203B41FA5}">
                      <a16:colId xmlns:a16="http://schemas.microsoft.com/office/drawing/2014/main" xmlns="" val="20002"/>
                    </a:ext>
                  </a:extLst>
                </a:gridCol>
                <a:gridCol w="901941">
                  <a:extLst>
                    <a:ext uri="{9D8B030D-6E8A-4147-A177-3AD203B41FA5}">
                      <a16:colId xmlns:a16="http://schemas.microsoft.com/office/drawing/2014/main" xmlns="" val="20003"/>
                    </a:ext>
                  </a:extLst>
                </a:gridCol>
                <a:gridCol w="901940">
                  <a:extLst>
                    <a:ext uri="{9D8B030D-6E8A-4147-A177-3AD203B41FA5}">
                      <a16:colId xmlns:a16="http://schemas.microsoft.com/office/drawing/2014/main" xmlns="" val="20004"/>
                    </a:ext>
                  </a:extLst>
                </a:gridCol>
              </a:tblGrid>
              <a:tr h="203439">
                <a:tc>
                  <a:txBody>
                    <a:bodyPr/>
                    <a:lstStyle/>
                    <a:p>
                      <a:r>
                        <a:rPr lang="en-GB" sz="1100" dirty="0"/>
                        <a:t>Concentration</a:t>
                      </a:r>
                      <a:r>
                        <a:rPr lang="en-GB" sz="1100" baseline="0" dirty="0"/>
                        <a:t> of acid (M)</a:t>
                      </a:r>
                      <a:endParaRPr lang="en-GB" sz="1100" dirty="0"/>
                    </a:p>
                  </a:txBody>
                  <a:tcPr marL="99060" marR="99060"/>
                </a:tc>
                <a:tc gridSpan="3">
                  <a:txBody>
                    <a:bodyPr/>
                    <a:lstStyle/>
                    <a:p>
                      <a:r>
                        <a:rPr lang="en-GB" sz="1100" dirty="0"/>
                        <a:t>Time taken for reaction to complete (s)</a:t>
                      </a:r>
                    </a:p>
                  </a:txBody>
                  <a:tcPr marL="99060" marR="99060"/>
                </a:tc>
                <a:tc hMerge="1">
                  <a:txBody>
                    <a:bodyPr/>
                    <a:lstStyle/>
                    <a:p>
                      <a:endParaRPr lang="en-GB" dirty="0"/>
                    </a:p>
                  </a:txBody>
                  <a:tcPr/>
                </a:tc>
                <a:tc hMerge="1">
                  <a:txBody>
                    <a:bodyPr/>
                    <a:lstStyle/>
                    <a:p>
                      <a:endParaRPr lang="en-GB" dirty="0"/>
                    </a:p>
                  </a:txBody>
                  <a:tcPr/>
                </a:tc>
                <a:tc>
                  <a:txBody>
                    <a:bodyPr/>
                    <a:lstStyle/>
                    <a:p>
                      <a:r>
                        <a:rPr lang="en-GB" sz="1100" dirty="0"/>
                        <a:t>Mean (s)</a:t>
                      </a:r>
                    </a:p>
                  </a:txBody>
                  <a:tcPr marL="99060" marR="99060"/>
                </a:tc>
                <a:extLst>
                  <a:ext uri="{0D108BD9-81ED-4DB2-BD59-A6C34878D82A}">
                    <a16:rowId xmlns:a16="http://schemas.microsoft.com/office/drawing/2014/main" xmlns="" val="10000"/>
                  </a:ext>
                </a:extLst>
              </a:tr>
              <a:tr h="203439">
                <a:tc>
                  <a:txBody>
                    <a:bodyPr/>
                    <a:lstStyle/>
                    <a:p>
                      <a:r>
                        <a:rPr lang="en-GB" sz="1100" dirty="0"/>
                        <a:t>0.1</a:t>
                      </a:r>
                    </a:p>
                  </a:txBody>
                  <a:tcPr marL="99060" marR="99060"/>
                </a:tc>
                <a:tc>
                  <a:txBody>
                    <a:bodyPr/>
                    <a:lstStyle/>
                    <a:p>
                      <a:r>
                        <a:rPr lang="en-GB" sz="1100" dirty="0"/>
                        <a:t>102.1</a:t>
                      </a:r>
                    </a:p>
                  </a:txBody>
                  <a:tcPr marL="99060" marR="99060"/>
                </a:tc>
                <a:tc>
                  <a:txBody>
                    <a:bodyPr/>
                    <a:lstStyle/>
                    <a:p>
                      <a:r>
                        <a:rPr lang="en-GB" sz="1100" dirty="0"/>
                        <a:t>105.6</a:t>
                      </a:r>
                    </a:p>
                  </a:txBody>
                  <a:tcPr marL="99060" marR="99060"/>
                </a:tc>
                <a:tc>
                  <a:txBody>
                    <a:bodyPr/>
                    <a:lstStyle/>
                    <a:p>
                      <a:r>
                        <a:rPr lang="en-GB" sz="1100" dirty="0"/>
                        <a:t>103.4</a:t>
                      </a:r>
                    </a:p>
                  </a:txBody>
                  <a:tcPr marL="99060" marR="99060"/>
                </a:tc>
                <a:tc>
                  <a:txBody>
                    <a:bodyPr/>
                    <a:lstStyle/>
                    <a:p>
                      <a:r>
                        <a:rPr lang="en-GB" sz="1100" dirty="0"/>
                        <a:t>103.7</a:t>
                      </a:r>
                    </a:p>
                  </a:txBody>
                  <a:tcPr marL="99060" marR="99060"/>
                </a:tc>
                <a:extLst>
                  <a:ext uri="{0D108BD9-81ED-4DB2-BD59-A6C34878D82A}">
                    <a16:rowId xmlns:a16="http://schemas.microsoft.com/office/drawing/2014/main" xmlns="" val="10001"/>
                  </a:ext>
                </a:extLst>
              </a:tr>
              <a:tr h="203439">
                <a:tc>
                  <a:txBody>
                    <a:bodyPr/>
                    <a:lstStyle/>
                    <a:p>
                      <a:r>
                        <a:rPr lang="en-GB" sz="1100" dirty="0"/>
                        <a:t>0.2</a:t>
                      </a:r>
                    </a:p>
                  </a:txBody>
                  <a:tcPr marL="99060" marR="99060"/>
                </a:tc>
                <a:tc>
                  <a:txBody>
                    <a:bodyPr/>
                    <a:lstStyle/>
                    <a:p>
                      <a:r>
                        <a:rPr lang="en-GB" sz="1100" dirty="0"/>
                        <a:t>88.8</a:t>
                      </a:r>
                    </a:p>
                  </a:txBody>
                  <a:tcPr marL="99060" marR="99060"/>
                </a:tc>
                <a:tc>
                  <a:txBody>
                    <a:bodyPr/>
                    <a:lstStyle/>
                    <a:p>
                      <a:r>
                        <a:rPr lang="en-GB" sz="1100" dirty="0"/>
                        <a:t>86.5</a:t>
                      </a:r>
                    </a:p>
                  </a:txBody>
                  <a:tcPr marL="99060" marR="99060"/>
                </a:tc>
                <a:tc>
                  <a:txBody>
                    <a:bodyPr/>
                    <a:lstStyle/>
                    <a:p>
                      <a:r>
                        <a:rPr lang="en-GB" sz="1100" dirty="0"/>
                        <a:t>87.2</a:t>
                      </a:r>
                    </a:p>
                  </a:txBody>
                  <a:tcPr marL="99060" marR="99060"/>
                </a:tc>
                <a:tc>
                  <a:txBody>
                    <a:bodyPr/>
                    <a:lstStyle/>
                    <a:p>
                      <a:r>
                        <a:rPr lang="en-GB" sz="1100" dirty="0"/>
                        <a:t>87.5</a:t>
                      </a:r>
                    </a:p>
                  </a:txBody>
                  <a:tcPr marL="99060" marR="99060"/>
                </a:tc>
                <a:extLst>
                  <a:ext uri="{0D108BD9-81ED-4DB2-BD59-A6C34878D82A}">
                    <a16:rowId xmlns:a16="http://schemas.microsoft.com/office/drawing/2014/main" xmlns="" val="10002"/>
                  </a:ext>
                </a:extLst>
              </a:tr>
              <a:tr h="203439">
                <a:tc>
                  <a:txBody>
                    <a:bodyPr/>
                    <a:lstStyle/>
                    <a:p>
                      <a:r>
                        <a:rPr lang="en-GB" sz="1100" dirty="0"/>
                        <a:t>0.3</a:t>
                      </a:r>
                    </a:p>
                  </a:txBody>
                  <a:tcPr marL="99060" marR="99060"/>
                </a:tc>
                <a:tc>
                  <a:txBody>
                    <a:bodyPr/>
                    <a:lstStyle/>
                    <a:p>
                      <a:r>
                        <a:rPr lang="en-GB" sz="1100" dirty="0"/>
                        <a:t>69.1</a:t>
                      </a:r>
                    </a:p>
                  </a:txBody>
                  <a:tcPr marL="99060" marR="99060"/>
                </a:tc>
                <a:tc>
                  <a:txBody>
                    <a:bodyPr/>
                    <a:lstStyle/>
                    <a:p>
                      <a:r>
                        <a:rPr lang="en-GB" sz="1100" dirty="0"/>
                        <a:t>67.3</a:t>
                      </a:r>
                    </a:p>
                  </a:txBody>
                  <a:tcPr marL="99060" marR="99060"/>
                </a:tc>
                <a:tc>
                  <a:txBody>
                    <a:bodyPr/>
                    <a:lstStyle/>
                    <a:p>
                      <a:r>
                        <a:rPr lang="en-GB" sz="1100" dirty="0"/>
                        <a:t>64.2</a:t>
                      </a:r>
                    </a:p>
                  </a:txBody>
                  <a:tcPr marL="99060" marR="99060"/>
                </a:tc>
                <a:tc>
                  <a:txBody>
                    <a:bodyPr/>
                    <a:lstStyle/>
                    <a:p>
                      <a:r>
                        <a:rPr lang="en-GB" sz="1100" dirty="0"/>
                        <a:t>66.866667</a:t>
                      </a:r>
                    </a:p>
                  </a:txBody>
                  <a:tcPr marL="99060" marR="99060"/>
                </a:tc>
                <a:extLst>
                  <a:ext uri="{0D108BD9-81ED-4DB2-BD59-A6C34878D82A}">
                    <a16:rowId xmlns:a16="http://schemas.microsoft.com/office/drawing/2014/main" xmlns="" val="10003"/>
                  </a:ext>
                </a:extLst>
              </a:tr>
              <a:tr h="203439">
                <a:tc>
                  <a:txBody>
                    <a:bodyPr/>
                    <a:lstStyle/>
                    <a:p>
                      <a:r>
                        <a:rPr lang="en-GB" sz="1100" dirty="0"/>
                        <a:t>0.4</a:t>
                      </a:r>
                    </a:p>
                  </a:txBody>
                  <a:tcPr marL="99060" marR="99060"/>
                </a:tc>
                <a:tc>
                  <a:txBody>
                    <a:bodyPr/>
                    <a:lstStyle/>
                    <a:p>
                      <a:r>
                        <a:rPr lang="en-GB" sz="1100" dirty="0"/>
                        <a:t>56.2</a:t>
                      </a:r>
                    </a:p>
                  </a:txBody>
                  <a:tcPr marL="99060" marR="99060"/>
                </a:tc>
                <a:tc>
                  <a:txBody>
                    <a:bodyPr/>
                    <a:lstStyle/>
                    <a:p>
                      <a:r>
                        <a:rPr lang="en-GB" sz="1100" dirty="0"/>
                        <a:t>40.1</a:t>
                      </a:r>
                    </a:p>
                  </a:txBody>
                  <a:tcPr marL="99060" marR="99060"/>
                </a:tc>
                <a:tc>
                  <a:txBody>
                    <a:bodyPr/>
                    <a:lstStyle/>
                    <a:p>
                      <a:r>
                        <a:rPr lang="en-GB" sz="1100" dirty="0"/>
                        <a:t>53.3</a:t>
                      </a:r>
                    </a:p>
                  </a:txBody>
                  <a:tcPr marL="99060" marR="99060"/>
                </a:tc>
                <a:tc>
                  <a:txBody>
                    <a:bodyPr/>
                    <a:lstStyle/>
                    <a:p>
                      <a:r>
                        <a:rPr lang="en-GB" sz="1100" dirty="0"/>
                        <a:t>54.8</a:t>
                      </a:r>
                    </a:p>
                  </a:txBody>
                  <a:tcPr marL="99060" marR="99060"/>
                </a:tc>
                <a:extLst>
                  <a:ext uri="{0D108BD9-81ED-4DB2-BD59-A6C34878D82A}">
                    <a16:rowId xmlns:a16="http://schemas.microsoft.com/office/drawing/2014/main" xmlns="" val="10004"/>
                  </a:ext>
                </a:extLst>
              </a:tr>
              <a:tr h="203439">
                <a:tc>
                  <a:txBody>
                    <a:bodyPr/>
                    <a:lstStyle/>
                    <a:p>
                      <a:r>
                        <a:rPr lang="en-GB" sz="1100" dirty="0"/>
                        <a:t>0.5</a:t>
                      </a:r>
                    </a:p>
                  </a:txBody>
                  <a:tcPr marL="99060" marR="99060"/>
                </a:tc>
                <a:tc>
                  <a:txBody>
                    <a:bodyPr/>
                    <a:lstStyle/>
                    <a:p>
                      <a:r>
                        <a:rPr lang="en-GB" sz="1100" dirty="0"/>
                        <a:t>32.1</a:t>
                      </a:r>
                    </a:p>
                  </a:txBody>
                  <a:tcPr marL="99060" marR="99060"/>
                </a:tc>
                <a:tc>
                  <a:txBody>
                    <a:bodyPr/>
                    <a:lstStyle/>
                    <a:p>
                      <a:r>
                        <a:rPr lang="en-GB" sz="1100" dirty="0"/>
                        <a:t>30.1</a:t>
                      </a:r>
                    </a:p>
                  </a:txBody>
                  <a:tcPr marL="99060" marR="99060"/>
                </a:tc>
                <a:tc>
                  <a:txBody>
                    <a:bodyPr/>
                    <a:lstStyle/>
                    <a:p>
                      <a:r>
                        <a:rPr lang="en-GB" sz="1100" dirty="0"/>
                        <a:t>33.2</a:t>
                      </a:r>
                    </a:p>
                  </a:txBody>
                  <a:tcPr marL="99060" marR="99060"/>
                </a:tc>
                <a:tc>
                  <a:txBody>
                    <a:bodyPr/>
                    <a:lstStyle/>
                    <a:p>
                      <a:r>
                        <a:rPr lang="en-GB" sz="1100" dirty="0"/>
                        <a:t>31.8</a:t>
                      </a:r>
                    </a:p>
                  </a:txBody>
                  <a:tcPr marL="99060" marR="99060"/>
                </a:tc>
                <a:extLst>
                  <a:ext uri="{0D108BD9-81ED-4DB2-BD59-A6C34878D82A}">
                    <a16:rowId xmlns:a16="http://schemas.microsoft.com/office/drawing/2014/main" xmlns="" val="10005"/>
                  </a:ext>
                </a:extLst>
              </a:tr>
            </a:tbl>
          </a:graphicData>
        </a:graphic>
      </p:graphicFrame>
      <p:sp>
        <p:nvSpPr>
          <p:cNvPr id="13" name="Oval 12"/>
          <p:cNvSpPr/>
          <p:nvPr/>
        </p:nvSpPr>
        <p:spPr>
          <a:xfrm>
            <a:off x="2166739" y="3392995"/>
            <a:ext cx="37562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137891" y="5404460"/>
            <a:ext cx="4842810" cy="124265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100" b="1" dirty="0"/>
              <a:t>Mean, mode and median</a:t>
            </a:r>
          </a:p>
          <a:p>
            <a:pPr algn="l"/>
            <a:r>
              <a:rPr lang="en-GB" sz="1050" dirty="0"/>
              <a:t>For some sets of data it is appropriate to calculate the mean, mode and median.</a:t>
            </a:r>
          </a:p>
          <a:p>
            <a:pPr algn="l"/>
            <a:r>
              <a:rPr lang="en-GB" sz="1050" dirty="0"/>
              <a:t>To calculate the </a:t>
            </a:r>
            <a:r>
              <a:rPr lang="en-GB" sz="1050" b="1" dirty="0"/>
              <a:t>mean </a:t>
            </a:r>
            <a:r>
              <a:rPr lang="en-GB" sz="1050" dirty="0"/>
              <a:t>you add all the values in the data and then divide by the number of values. For example in the table above for 0.1 M the mean was calculated by (102.1+105.6+103.4)/3.</a:t>
            </a:r>
          </a:p>
          <a:p>
            <a:pPr algn="l"/>
            <a:r>
              <a:rPr lang="en-GB" sz="1050" dirty="0"/>
              <a:t>The mode is the most commonly occurring value in a data set.</a:t>
            </a:r>
          </a:p>
          <a:p>
            <a:pPr algn="l"/>
            <a:r>
              <a:rPr lang="en-GB" sz="1050" dirty="0"/>
              <a:t>The median is the middle value in a data set.</a:t>
            </a:r>
          </a:p>
        </p:txBody>
      </p:sp>
    </p:spTree>
    <p:extLst>
      <p:ext uri="{BB962C8B-B14F-4D97-AF65-F5344CB8AC3E}">
        <p14:creationId xmlns:p14="http://schemas.microsoft.com/office/powerpoint/2010/main" val="4029352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Processing Data</a:t>
            </a:r>
          </a:p>
        </p:txBody>
      </p:sp>
      <p:graphicFrame>
        <p:nvGraphicFramePr>
          <p:cNvPr id="4" name="Table 3"/>
          <p:cNvGraphicFramePr>
            <a:graphicFrameLocks noGrp="1"/>
          </p:cNvGraphicFramePr>
          <p:nvPr>
            <p:extLst>
              <p:ext uri="{D42A27DB-BD31-4B8C-83A1-F6EECF244321}">
                <p14:modId xmlns:p14="http://schemas.microsoft.com/office/powerpoint/2010/main" val="3210259545"/>
              </p:ext>
            </p:extLst>
          </p:nvPr>
        </p:nvGraphicFramePr>
        <p:xfrm>
          <a:off x="5457056" y="116632"/>
          <a:ext cx="4310113" cy="1211064"/>
        </p:xfrm>
        <a:graphic>
          <a:graphicData uri="http://schemas.openxmlformats.org/drawingml/2006/table">
            <a:tbl>
              <a:tblPr firstRow="1" bandRow="1">
                <a:tableStyleId>{5940675A-B579-460E-94D1-54222C63F5DA}</a:tableStyleId>
              </a:tblPr>
              <a:tblGrid>
                <a:gridCol w="1069752">
                  <a:extLst>
                    <a:ext uri="{9D8B030D-6E8A-4147-A177-3AD203B41FA5}">
                      <a16:colId xmlns:a16="http://schemas.microsoft.com/office/drawing/2014/main" xmlns="" val="20000"/>
                    </a:ext>
                  </a:extLst>
                </a:gridCol>
                <a:gridCol w="3240361">
                  <a:extLst>
                    <a:ext uri="{9D8B030D-6E8A-4147-A177-3AD203B41FA5}">
                      <a16:colId xmlns:a16="http://schemas.microsoft.com/office/drawing/2014/main" xmlns="" val="20001"/>
                    </a:ext>
                  </a:extLst>
                </a:gridCol>
              </a:tblGrid>
              <a:tr h="288032">
                <a:tc>
                  <a:txBody>
                    <a:bodyPr/>
                    <a:lstStyle/>
                    <a:p>
                      <a:r>
                        <a:rPr lang="en-GB" sz="1000" b="1" dirty="0"/>
                        <a:t>Key</a:t>
                      </a:r>
                      <a:r>
                        <a:rPr lang="en-GB" sz="1000" b="1" baseline="0" dirty="0"/>
                        <a:t> Terms</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a:t>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63396">
                <a:tc>
                  <a:txBody>
                    <a:bodyPr/>
                    <a:lstStyle/>
                    <a:p>
                      <a:r>
                        <a:rPr lang="en-GB" sz="1000" dirty="0"/>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Data</a:t>
                      </a:r>
                      <a:r>
                        <a:rPr lang="en-GB" sz="1000" baseline="0" dirty="0" smtClean="0"/>
                        <a:t> which take any value for example temperature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63396">
                <a:tc>
                  <a:txBody>
                    <a:bodyPr/>
                    <a:lstStyle/>
                    <a:p>
                      <a:r>
                        <a:rPr lang="en-GB" sz="1000" dirty="0"/>
                        <a:t>Discontinuous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Data which can only take certain values </a:t>
                      </a:r>
                      <a:r>
                        <a:rPr lang="en-GB" sz="1000" baseline="0" dirty="0" smtClean="0"/>
                        <a:t> for example blood group</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63396">
                <a:tc>
                  <a:txBody>
                    <a:bodyPr/>
                    <a:lstStyle/>
                    <a:p>
                      <a:r>
                        <a:rPr lang="en-GB" sz="1000" dirty="0" smtClean="0"/>
                        <a:t>Correlation</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relationship between 2 variables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9" name="Title 1"/>
          <p:cNvSpPr txBox="1">
            <a:spLocks/>
          </p:cNvSpPr>
          <p:nvPr/>
        </p:nvSpPr>
        <p:spPr>
          <a:xfrm>
            <a:off x="272480" y="1052736"/>
            <a:ext cx="4836537" cy="519671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000" b="1" dirty="0">
                <a:latin typeface="+mj-lt"/>
              </a:rPr>
              <a:t>Continuous vs Discontinuous data</a:t>
            </a:r>
          </a:p>
          <a:p>
            <a:pPr algn="l"/>
            <a:r>
              <a:rPr lang="en-GB" sz="1000" dirty="0">
                <a:latin typeface="+mj-lt"/>
              </a:rPr>
              <a:t>Discontinuous data can only take certain values for example eye colour and blood group, these should be plotted on a bar graph.</a:t>
            </a: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r>
              <a:rPr lang="en-GB" sz="1000" dirty="0">
                <a:latin typeface="+mj-lt"/>
              </a:rPr>
              <a:t>Continuous data can take any value </a:t>
            </a:r>
            <a:r>
              <a:rPr lang="en-GB" sz="1000" dirty="0" smtClean="0">
                <a:latin typeface="+mj-lt"/>
              </a:rPr>
              <a:t>,for </a:t>
            </a:r>
            <a:r>
              <a:rPr lang="en-GB" sz="1000" dirty="0">
                <a:latin typeface="+mj-lt"/>
              </a:rPr>
              <a:t>example height or temperature. This should be plotted on a line graph.</a:t>
            </a: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endParaRPr lang="en-GB" sz="1000" dirty="0">
              <a:latin typeface="+mj-lt"/>
            </a:endParaRPr>
          </a:p>
          <a:p>
            <a:pPr algn="l"/>
            <a:r>
              <a:rPr lang="en-GB" sz="1000" dirty="0">
                <a:latin typeface="+mj-lt"/>
              </a:rPr>
              <a:t>In an exam you will be expected to select and plot the correct graph as well as drawing a line of best fit (if it is a line graph). Your line should go through the middle of the points. It is very important to not that </a:t>
            </a:r>
            <a:r>
              <a:rPr lang="en-GB" sz="1000" b="1" dirty="0">
                <a:latin typeface="+mj-lt"/>
              </a:rPr>
              <a:t>lines of best fit can be curves also. </a:t>
            </a:r>
            <a:r>
              <a:rPr lang="en-GB" sz="1000" dirty="0">
                <a:latin typeface="+mj-lt"/>
              </a:rPr>
              <a:t>Any anomalies </a:t>
            </a:r>
            <a:r>
              <a:rPr lang="en-GB" sz="1000" dirty="0" err="1"/>
              <a:t>i.e</a:t>
            </a:r>
            <a:r>
              <a:rPr lang="en-GB" sz="1000" dirty="0"/>
              <a:t>  points that are a long way from the line of best </a:t>
            </a:r>
            <a:r>
              <a:rPr lang="en-GB" sz="1000" dirty="0">
                <a:latin typeface="+mj-lt"/>
              </a:rPr>
              <a:t>should be circled</a:t>
            </a:r>
            <a:r>
              <a:rPr lang="en-GB" sz="1000" dirty="0" smtClean="0">
                <a:latin typeface="+mj-lt"/>
              </a:rPr>
              <a:t>.</a:t>
            </a:r>
          </a:p>
          <a:p>
            <a:pPr algn="l"/>
            <a:endParaRPr lang="en-GB" sz="1000" b="1" dirty="0">
              <a:latin typeface="+mj-lt"/>
            </a:endParaRPr>
          </a:p>
          <a:p>
            <a:pPr algn="l"/>
            <a:endParaRPr lang="en-GB" sz="1000" b="1" dirty="0">
              <a:latin typeface="+mj-lt"/>
            </a:endParaRPr>
          </a:p>
          <a:p>
            <a:pPr algn="l"/>
            <a:endParaRPr lang="en-GB" sz="1000" b="1" dirty="0">
              <a:latin typeface="+mj-lt"/>
            </a:endParaRPr>
          </a:p>
          <a:p>
            <a:pPr algn="l"/>
            <a:endParaRPr lang="en-GB" sz="1000" b="1" dirty="0">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8585" y="1556792"/>
            <a:ext cx="2205035" cy="138901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300" y="3573016"/>
            <a:ext cx="2009523" cy="1438440"/>
          </a:xfrm>
          <a:prstGeom prst="rect">
            <a:avLst/>
          </a:prstGeom>
        </p:spPr>
      </p:pic>
      <p:sp>
        <p:nvSpPr>
          <p:cNvPr id="14" name="Title 1"/>
          <p:cNvSpPr txBox="1">
            <a:spLocks/>
          </p:cNvSpPr>
          <p:nvPr/>
        </p:nvSpPr>
        <p:spPr>
          <a:xfrm>
            <a:off x="5187026" y="1556792"/>
            <a:ext cx="4580142" cy="511256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900" b="1" dirty="0"/>
              <a:t>Correlation</a:t>
            </a:r>
          </a:p>
          <a:p>
            <a:pPr algn="l"/>
            <a:r>
              <a:rPr lang="en-GB" sz="900" dirty="0"/>
              <a:t>You can describe the relationship between 2 variables in terms of  their correlation (how they are related to each other). </a:t>
            </a:r>
            <a:r>
              <a:rPr lang="en-GB" sz="900" dirty="0" smtClean="0"/>
              <a:t> There are three types of correlation :</a:t>
            </a:r>
          </a:p>
          <a:p>
            <a:pPr marL="228600" indent="-228600" algn="l">
              <a:buAutoNum type="arabicPeriod"/>
            </a:pPr>
            <a:r>
              <a:rPr lang="en-GB" sz="900" dirty="0" smtClean="0"/>
              <a:t>Positive correlation- as one variable increases so does the other one</a:t>
            </a:r>
          </a:p>
          <a:p>
            <a:pPr marL="228600" indent="-228600" algn="l">
              <a:buAutoNum type="arabicPeriod"/>
            </a:pPr>
            <a:r>
              <a:rPr lang="en-GB" sz="900" dirty="0" smtClean="0"/>
              <a:t>Negative correlation -as one variable increase the other decreases</a:t>
            </a:r>
          </a:p>
          <a:p>
            <a:pPr marL="228600" indent="-228600" algn="l">
              <a:buAutoNum type="arabicPeriod"/>
            </a:pPr>
            <a:r>
              <a:rPr lang="en-GB" sz="900" dirty="0" smtClean="0"/>
              <a:t>No correlation- there is no relationship between the variables</a:t>
            </a:r>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r>
              <a:rPr lang="en-GB" sz="900" dirty="0" smtClean="0"/>
              <a:t>Correlation does not however </a:t>
            </a:r>
            <a:r>
              <a:rPr lang="en-GB" sz="900" b="1" dirty="0" smtClean="0"/>
              <a:t>mean causation. </a:t>
            </a:r>
            <a:r>
              <a:rPr lang="en-GB" sz="900" dirty="0" smtClean="0"/>
              <a:t>Just because two variables are linked does not mean that one variable causes the other . For example the number of pirates has decreased as global  temperatures have increased. This does not mean that pirates were keeping the Earth cool! Just because data is correlated does not mean  one variable caused the change in the other.</a:t>
            </a:r>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endParaRPr lang="en-GB" sz="900" dirty="0"/>
          </a:p>
          <a:p>
            <a:pPr algn="l"/>
            <a:endParaRPr lang="en-GB" sz="900" dirty="0" smtClean="0"/>
          </a:p>
          <a:p>
            <a:pPr algn="l"/>
            <a:r>
              <a:rPr lang="en-GB" sz="900" dirty="0" smtClean="0"/>
              <a:t>Correlation could also be down to:</a:t>
            </a:r>
          </a:p>
          <a:p>
            <a:pPr marL="228600" indent="-228600" algn="l">
              <a:buAutoNum type="arabicPeriod"/>
            </a:pPr>
            <a:r>
              <a:rPr lang="en-GB" sz="900" dirty="0" smtClean="0"/>
              <a:t>Chance</a:t>
            </a:r>
          </a:p>
          <a:p>
            <a:pPr algn="l"/>
            <a:endParaRPr lang="en-GB" sz="900" dirty="0"/>
          </a:p>
          <a:p>
            <a:pPr algn="l"/>
            <a:r>
              <a:rPr lang="en-GB" sz="900" dirty="0" smtClean="0"/>
              <a:t>2.     A third variable</a:t>
            </a:r>
          </a:p>
          <a:p>
            <a:pPr algn="l"/>
            <a:endParaRPr lang="en-GB" sz="900" dirty="0"/>
          </a:p>
          <a:p>
            <a:pPr algn="l"/>
            <a:r>
              <a:rPr lang="en-GB" sz="900" dirty="0" smtClean="0"/>
              <a:t>You can only be sure one variable causes a change in another variable, if all the other possible variables are controlled. </a:t>
            </a:r>
          </a:p>
          <a:p>
            <a:pPr algn="l"/>
            <a:endParaRPr lang="en-GB" sz="900" dirty="0"/>
          </a:p>
          <a:p>
            <a:pPr algn="l"/>
            <a:endParaRPr lang="en-GB" sz="9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smtClean="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p:txBody>
      </p:sp>
      <p:pic>
        <p:nvPicPr>
          <p:cNvPr id="15" name="Picture 2" descr="Image result for types of correl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8066" y="2520570"/>
            <a:ext cx="1944023" cy="15925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irates and global warming graph">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5295" y="5123349"/>
            <a:ext cx="1516376" cy="102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71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4"/>
          </a:lnRef>
          <a:fillRef idx="1">
            <a:schemeClr val="lt1"/>
          </a:fillRef>
          <a:effectRef idx="0">
            <a:schemeClr val="accent4"/>
          </a:effectRef>
          <a:fontRef idx="minor">
            <a:schemeClr val="dk1"/>
          </a:fontRef>
        </p:style>
        <p:txBody>
          <a:bodyPr anchor="t">
            <a:normAutofit/>
          </a:bodyPr>
          <a:lstStyle/>
          <a:p>
            <a:pPr algn="l"/>
            <a:r>
              <a:rPr lang="en-GB" sz="1600" u="sng" dirty="0">
                <a:latin typeface="Berlin Sans FB Demi" panose="020E0802020502020306" pitchFamily="34" charset="0"/>
              </a:rPr>
              <a:t>Practical Methods Knowledge Organiser: Processing Data</a:t>
            </a:r>
          </a:p>
        </p:txBody>
      </p:sp>
      <p:sp>
        <p:nvSpPr>
          <p:cNvPr id="9" name="Title 1"/>
          <p:cNvSpPr txBox="1">
            <a:spLocks/>
          </p:cNvSpPr>
          <p:nvPr/>
        </p:nvSpPr>
        <p:spPr>
          <a:xfrm>
            <a:off x="272480" y="1052736"/>
            <a:ext cx="9517057" cy="534073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200" b="1" dirty="0" smtClean="0">
                <a:latin typeface="+mj-lt"/>
              </a:rPr>
              <a:t>Drawing good graphs</a:t>
            </a:r>
          </a:p>
          <a:p>
            <a:pPr algn="l"/>
            <a:r>
              <a:rPr lang="en-GB" sz="1200" dirty="0" smtClean="0">
                <a:latin typeface="+mj-lt"/>
              </a:rPr>
              <a:t>This is an excellent example of a good graph by a Nova student. When drawing a graph, you should plot the dependent variable on the </a:t>
            </a:r>
            <a:r>
              <a:rPr lang="en-GB" sz="1200" b="1" dirty="0" smtClean="0">
                <a:latin typeface="+mj-lt"/>
              </a:rPr>
              <a:t>y axis </a:t>
            </a:r>
            <a:r>
              <a:rPr lang="en-GB" sz="1200" dirty="0" smtClean="0">
                <a:latin typeface="+mj-lt"/>
              </a:rPr>
              <a:t>and independent variable on the </a:t>
            </a:r>
            <a:r>
              <a:rPr lang="en-GB" sz="1200" b="1" dirty="0" smtClean="0">
                <a:latin typeface="+mj-lt"/>
              </a:rPr>
              <a:t>x axis</a:t>
            </a:r>
            <a:r>
              <a:rPr lang="en-GB" sz="1200" dirty="0" smtClean="0">
                <a:latin typeface="+mj-lt"/>
              </a:rPr>
              <a:t>. To calculate the gradient you on a straight line need to select two points on the line and divide the change in y by the change in x. To calculate the gradient on a curve, you need to draw a tangent to the curve, see topic 15 knowledge organiser.</a:t>
            </a:r>
            <a:endParaRPr lang="en-GB" sz="1200" dirty="0">
              <a:latin typeface="+mj-l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307" y="2016224"/>
            <a:ext cx="3318840"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4515" y="3212631"/>
            <a:ext cx="1373987" cy="738664"/>
          </a:xfrm>
          <a:prstGeom prst="rect">
            <a:avLst/>
          </a:prstGeom>
          <a:solidFill>
            <a:schemeClr val="bg1"/>
          </a:solidFill>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smtClean="0"/>
              <a:t>Labels for axes, with units given in brackets</a:t>
            </a:r>
            <a:endParaRPr lang="en-GB" sz="1400" dirty="0"/>
          </a:p>
        </p:txBody>
      </p:sp>
      <p:sp>
        <p:nvSpPr>
          <p:cNvPr id="3" name="Right Arrow 2"/>
          <p:cNvSpPr/>
          <p:nvPr/>
        </p:nvSpPr>
        <p:spPr>
          <a:xfrm>
            <a:off x="2141236" y="3581560"/>
            <a:ext cx="764529" cy="462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554772" y="3553853"/>
            <a:ext cx="1688705" cy="954107"/>
          </a:xfrm>
          <a:prstGeom prst="rect">
            <a:avLst/>
          </a:prstGeom>
          <a:noFill/>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smtClean="0"/>
              <a:t>Neat, accurately placed plots. Marked with a small x.</a:t>
            </a:r>
            <a:endParaRPr lang="en-GB" sz="1400" dirty="0"/>
          </a:p>
        </p:txBody>
      </p:sp>
      <p:sp>
        <p:nvSpPr>
          <p:cNvPr id="11" name="TextBox 10"/>
          <p:cNvSpPr txBox="1"/>
          <p:nvPr/>
        </p:nvSpPr>
        <p:spPr>
          <a:xfrm>
            <a:off x="505164" y="4917067"/>
            <a:ext cx="1532688" cy="738664"/>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smtClean="0"/>
              <a:t>Both axes have suitable scales (equal intervals)</a:t>
            </a:r>
            <a:endParaRPr lang="en-GB" sz="1400" dirty="0"/>
          </a:p>
        </p:txBody>
      </p:sp>
      <p:sp>
        <p:nvSpPr>
          <p:cNvPr id="12" name="TextBox 11"/>
          <p:cNvSpPr txBox="1"/>
          <p:nvPr/>
        </p:nvSpPr>
        <p:spPr>
          <a:xfrm>
            <a:off x="7473795" y="4894436"/>
            <a:ext cx="2190029" cy="46166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smtClean="0"/>
              <a:t>Anomaly recognised and highlighted on the graph</a:t>
            </a:r>
            <a:endParaRPr lang="en-GB" sz="1200" dirty="0"/>
          </a:p>
        </p:txBody>
      </p:sp>
      <p:sp>
        <p:nvSpPr>
          <p:cNvPr id="13" name="Right Arrow 12"/>
          <p:cNvSpPr/>
          <p:nvPr/>
        </p:nvSpPr>
        <p:spPr>
          <a:xfrm>
            <a:off x="2104613" y="5056612"/>
            <a:ext cx="1132197" cy="462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eft Arrow 4"/>
          <p:cNvSpPr/>
          <p:nvPr/>
        </p:nvSpPr>
        <p:spPr>
          <a:xfrm>
            <a:off x="5265035" y="4966579"/>
            <a:ext cx="2028224" cy="37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eft Arrow 13"/>
          <p:cNvSpPr/>
          <p:nvPr/>
        </p:nvSpPr>
        <p:spPr>
          <a:xfrm>
            <a:off x="5445571" y="3878399"/>
            <a:ext cx="2028224" cy="37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39321" y="2393012"/>
            <a:ext cx="1794200" cy="1107996"/>
          </a:xfrm>
          <a:prstGeom prst="rect">
            <a:avLst/>
          </a:prstGeom>
          <a:noFill/>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100" dirty="0" smtClean="0"/>
              <a:t>Accurate line of best fit, passing through most points, excluding anomalies. Remember this could be a curve of best fit if appropriate</a:t>
            </a:r>
            <a:endParaRPr lang="en-GB" sz="1100" dirty="0"/>
          </a:p>
        </p:txBody>
      </p:sp>
      <p:sp>
        <p:nvSpPr>
          <p:cNvPr id="16" name="Left Arrow 15"/>
          <p:cNvSpPr/>
          <p:nvPr/>
        </p:nvSpPr>
        <p:spPr>
          <a:xfrm>
            <a:off x="5967113" y="2914204"/>
            <a:ext cx="1772103" cy="37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524944501"/>
                  </p:ext>
                </p:extLst>
              </p:nvPr>
            </p:nvGraphicFramePr>
            <p:xfrm>
              <a:off x="5666216" y="260648"/>
              <a:ext cx="3615156" cy="750634"/>
            </p:xfrm>
            <a:graphic>
              <a:graphicData uri="http://schemas.openxmlformats.org/drawingml/2006/table">
                <a:tbl>
                  <a:tblPr firstRow="1" bandRow="1">
                    <a:tableStyleId>{5940675A-B579-460E-94D1-54222C63F5DA}</a:tableStyleId>
                  </a:tblPr>
                  <a:tblGrid>
                    <a:gridCol w="3615156">
                      <a:extLst>
                        <a:ext uri="{9D8B030D-6E8A-4147-A177-3AD203B41FA5}">
                          <a16:colId xmlns:a16="http://schemas.microsoft.com/office/drawing/2014/main" xmlns="" val="20000"/>
                        </a:ext>
                      </a:extLst>
                    </a:gridCol>
                  </a:tblGrid>
                  <a:tr h="132353">
                    <a:tc>
                      <a:txBody>
                        <a:bodyPr/>
                        <a:lstStyle/>
                        <a:p>
                          <a:r>
                            <a:rPr lang="en-GB" sz="1000" b="1" dirty="0"/>
                            <a:t>Equation</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3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0" dirty="0" smtClean="0">
                              <a:latin typeface="+mn-lt"/>
                            </a:rPr>
                            <a:t>Gradient</a:t>
                          </a:r>
                          <a14:m>
                            <m:oMath xmlns:m="http://schemas.openxmlformats.org/officeDocument/2006/math">
                              <m:r>
                                <a:rPr lang="en-GB" sz="1100" b="0" i="1" smtClean="0">
                                  <a:latin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𝐶h𝑎𝑛𝑔𝑒</m:t>
                                  </m:r>
                                  <m:r>
                                    <a:rPr lang="en-GB" sz="1100" b="0" i="1" smtClean="0">
                                      <a:latin typeface="Cambria Math"/>
                                      <a:ea typeface="Cambria Math"/>
                                    </a:rPr>
                                    <m:t> </m:t>
                                  </m:r>
                                  <m:r>
                                    <a:rPr lang="en-GB" sz="1100" b="0" i="1" smtClean="0">
                                      <a:latin typeface="Cambria Math"/>
                                      <a:ea typeface="Cambria Math"/>
                                    </a:rPr>
                                    <m:t>𝑖𝑛</m:t>
                                  </m:r>
                                  <m:r>
                                    <a:rPr lang="en-GB" sz="1100" b="0" i="1" smtClean="0">
                                      <a:latin typeface="Cambria Math"/>
                                      <a:ea typeface="Cambria Math"/>
                                    </a:rPr>
                                    <m:t> </m:t>
                                  </m:r>
                                  <m:r>
                                    <a:rPr lang="en-GB" sz="1100" b="0" i="1" smtClean="0">
                                      <a:latin typeface="Cambria Math"/>
                                      <a:ea typeface="Cambria Math"/>
                                    </a:rPr>
                                    <m:t>𝑦</m:t>
                                  </m:r>
                                </m:num>
                                <m:den>
                                  <m:r>
                                    <a:rPr lang="en-GB" sz="1100" b="0" i="1" smtClean="0">
                                      <a:latin typeface="Cambria Math"/>
                                      <a:ea typeface="Cambria Math"/>
                                    </a:rPr>
                                    <m:t>𝐶</m:t>
                                  </m:r>
                                  <m:r>
                                    <a:rPr lang="en-GB" sz="1100" b="0" i="1" smtClean="0">
                                      <a:latin typeface="Cambria Math"/>
                                      <a:ea typeface="Cambria Math"/>
                                    </a:rPr>
                                    <m:t> </m:t>
                                  </m:r>
                                  <m:r>
                                    <a:rPr lang="en-GB" sz="1100" b="0" i="1" smtClean="0">
                                      <a:latin typeface="Cambria Math"/>
                                      <a:ea typeface="Cambria Math"/>
                                    </a:rPr>
                                    <m:t>h𝑎𝑛𝑔𝑒</m:t>
                                  </m:r>
                                  <m:r>
                                    <a:rPr lang="en-GB" sz="1100" b="0" i="1" smtClean="0">
                                      <a:latin typeface="Cambria Math"/>
                                      <a:ea typeface="Cambria Math"/>
                                    </a:rPr>
                                    <m:t> </m:t>
                                  </m:r>
                                  <m:r>
                                    <a:rPr lang="en-GB" sz="1100" b="0" i="1" smtClean="0">
                                      <a:latin typeface="Cambria Math"/>
                                      <a:ea typeface="Cambria Math"/>
                                    </a:rPr>
                                    <m:t>𝑖𝑛</m:t>
                                  </m:r>
                                  <m:r>
                                    <a:rPr lang="en-GB" sz="1100" b="0" i="1" smtClean="0">
                                      <a:latin typeface="Cambria Math"/>
                                      <a:ea typeface="Cambria Math"/>
                                    </a:rPr>
                                    <m:t> </m:t>
                                  </m:r>
                                  <m:r>
                                    <a:rPr lang="en-GB" sz="1100" b="0" i="1" smtClean="0">
                                      <a:latin typeface="Cambria Math"/>
                                      <a:ea typeface="Cambria Math"/>
                                    </a:rPr>
                                    <m:t>𝑥</m:t>
                                  </m:r>
                                </m:den>
                              </m:f>
                              <m:r>
                                <a:rPr lang="en-GB" sz="1100" b="0" i="1" smtClean="0">
                                  <a:latin typeface="Cambria Math"/>
                                </a:rPr>
                                <m:t>  </m:t>
                              </m:r>
                            </m:oMath>
                          </a14:m>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3443672594"/>
                  </p:ext>
                </p:extLst>
              </p:nvPr>
            </p:nvGraphicFramePr>
            <p:xfrm>
              <a:off x="5230353" y="260648"/>
              <a:ext cx="3337067" cy="750634"/>
            </p:xfrm>
            <a:graphic>
              <a:graphicData uri="http://schemas.openxmlformats.org/drawingml/2006/table">
                <a:tbl>
                  <a:tblPr firstRow="1" bandRow="1">
                    <a:tableStyleId>{5940675A-B579-460E-94D1-54222C63F5DA}</a:tableStyleId>
                  </a:tblPr>
                  <a:tblGrid>
                    <a:gridCol w="3337067">
                      <a:extLst>
                        <a:ext uri="{9D8B030D-6E8A-4147-A177-3AD203B41FA5}">
                          <a16:colId xmlns:a16="http://schemas.microsoft.com/office/drawing/2014/main" xmlns="" xmlns:a14="http://schemas.microsoft.com/office/drawing/2010/main" val="20000"/>
                        </a:ext>
                      </a:extLst>
                    </a:gridCol>
                  </a:tblGrid>
                  <a:tr h="243840">
                    <a:tc>
                      <a:txBody>
                        <a:bodyPr/>
                        <a:lstStyle/>
                        <a:p>
                          <a:r>
                            <a:rPr lang="en-GB" sz="1000" b="1" dirty="0"/>
                            <a:t>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val="10000"/>
                      </a:ext>
                    </a:extLst>
                  </a:tr>
                  <a:tr h="5067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183" t="-49398" r="-183"/>
                          </a:stretch>
                        </a:blipFill>
                      </a:tcPr>
                    </a:tc>
                    <a:extLst>
                      <a:ext uri="{0D108BD9-81ED-4DB2-BD59-A6C34878D82A}">
                        <a16:rowId xmlns:a16="http://schemas.microsoft.com/office/drawing/2014/main" xmlns="" xmlns:a14="http://schemas.microsoft.com/office/drawing/2010/main" val="10001"/>
                      </a:ext>
                    </a:extLst>
                  </a:tr>
                </a:tbl>
              </a:graphicData>
            </a:graphic>
          </p:graphicFrame>
        </mc:Fallback>
      </mc:AlternateContent>
    </p:spTree>
    <p:extLst>
      <p:ext uri="{BB962C8B-B14F-4D97-AF65-F5344CB8AC3E}">
        <p14:creationId xmlns:p14="http://schemas.microsoft.com/office/powerpoint/2010/main" val="22141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13: How do Organisms get Sick?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4730135"/>
              </p:ext>
            </p:extLst>
          </p:nvPr>
        </p:nvGraphicFramePr>
        <p:xfrm>
          <a:off x="5457056" y="116632"/>
          <a:ext cx="4310112" cy="3064624"/>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Disease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Any condition that reduces health/causes</a:t>
                      </a:r>
                      <a:r>
                        <a:rPr lang="en-GB" sz="1000" baseline="0" dirty="0" smtClean="0"/>
                        <a:t> ill-health.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Communicable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disease that can be passed on.</a:t>
                      </a:r>
                      <a:r>
                        <a:rPr lang="en-GB" sz="1000" baseline="0" dirty="0" smtClean="0"/>
                        <a:t> These diseases are caused by </a:t>
                      </a:r>
                      <a:r>
                        <a:rPr lang="en-GB" sz="1000" b="1" baseline="0" dirty="0" smtClean="0"/>
                        <a:t>pathogens</a:t>
                      </a:r>
                      <a:r>
                        <a:rPr lang="en-GB" sz="1000" baseline="0" dirty="0" smtClean="0"/>
                        <a:t>, such as viruses. Be clear that the pathogen is the microorganism, and the disease is the collection of symptoms resulting from infection by the pathogen.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Non-communicable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Describes</a:t>
                      </a:r>
                      <a:r>
                        <a:rPr lang="en-GB" sz="1000" baseline="0" dirty="0" smtClean="0"/>
                        <a:t> diseases that are not caused by pathogens and cannot be passed on. These are often caused by many factors acting together, known as </a:t>
                      </a:r>
                      <a:r>
                        <a:rPr lang="en-GB" sz="1000" b="1" baseline="0" dirty="0" smtClean="0"/>
                        <a:t>risk factors</a:t>
                      </a:r>
                      <a:r>
                        <a:rPr lang="en-GB" sz="1000" b="0" baseline="0" dirty="0" smtClean="0"/>
                        <a:t> for the disease.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Pathogen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microorganism</a:t>
                      </a:r>
                      <a:r>
                        <a:rPr lang="en-GB" sz="1000" baseline="0" dirty="0" smtClean="0"/>
                        <a:t> that can infect another organism (a host) and cause disease in that organism.  E.g. bacteria and viruses.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algn="l"/>
                      <a:r>
                        <a:rPr lang="en-GB" sz="1000" dirty="0" smtClean="0"/>
                        <a:t>Risk factor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Any factor that increases the chance</a:t>
                      </a:r>
                      <a:r>
                        <a:rPr lang="en-GB" sz="1000" baseline="0" dirty="0" smtClean="0"/>
                        <a:t> of developing a non-communicable disease, such as smoking or diet.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3"/>
            <a:ext cx="5184576" cy="244827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Health and disease</a:t>
            </a:r>
          </a:p>
          <a:p>
            <a:pPr algn="l"/>
            <a:endParaRPr lang="en-GB" sz="1000" u="sng" dirty="0" smtClean="0">
              <a:latin typeface="+mj-lt"/>
            </a:endParaRPr>
          </a:p>
          <a:p>
            <a:pPr algn="l"/>
            <a:r>
              <a:rPr lang="en-GB" sz="1000" dirty="0" smtClean="0">
                <a:latin typeface="+mj-lt"/>
              </a:rPr>
              <a:t>Health is the state of physical and mental wellbeing. So, ‘good health’ involves good physical and mental wellbeing. ‘Poor health’ involves problems with one or both aspects. Diseases are major causes of ill-health. </a:t>
            </a:r>
            <a:r>
              <a:rPr lang="en-GB" sz="1000" dirty="0"/>
              <a:t>Diseases can be classified as </a:t>
            </a:r>
            <a:r>
              <a:rPr lang="en-GB" sz="1000" b="1" dirty="0"/>
              <a:t>communicable </a:t>
            </a:r>
            <a:r>
              <a:rPr lang="en-GB" sz="1000" dirty="0"/>
              <a:t>(can be passed on, as they are caused by </a:t>
            </a:r>
            <a:r>
              <a:rPr lang="en-GB" sz="1000" b="1" dirty="0"/>
              <a:t>pathogens</a:t>
            </a:r>
            <a:r>
              <a:rPr lang="en-GB" sz="1000" dirty="0"/>
              <a:t>) and </a:t>
            </a:r>
            <a:r>
              <a:rPr lang="en-GB" sz="1000" b="1" dirty="0"/>
              <a:t>non-communicable</a:t>
            </a:r>
            <a:r>
              <a:rPr lang="en-GB" sz="1000" dirty="0"/>
              <a:t> (cannot be passed on). </a:t>
            </a:r>
            <a:r>
              <a:rPr lang="en-GB" sz="1000" dirty="0" smtClean="0"/>
              <a:t> </a:t>
            </a:r>
            <a:r>
              <a:rPr lang="en-GB" sz="1000" dirty="0" smtClean="0">
                <a:latin typeface="+mj-lt"/>
              </a:rPr>
              <a:t>Other factors affect health: such as diet, lifestyle, stress, and genetic inheritance, for instance. Often, ill-health is caused or made worse by an interaction of different factors. Some examples: </a:t>
            </a:r>
          </a:p>
          <a:p>
            <a:pPr marL="171450" indent="-171450" algn="l">
              <a:buFont typeface="Arial" panose="020B0604020202020204" pitchFamily="34" charset="0"/>
              <a:buChar char="•"/>
            </a:pPr>
            <a:r>
              <a:rPr lang="en-GB" sz="1000" dirty="0" smtClean="0">
                <a:latin typeface="+mj-lt"/>
              </a:rPr>
              <a:t>If their immune system has a defect, someone is more likely to suffer from communicable diseases, since their body will be worse at fighting pathogens.</a:t>
            </a:r>
          </a:p>
          <a:p>
            <a:pPr marL="171450" indent="-171450" algn="l">
              <a:buFont typeface="Arial" panose="020B0604020202020204" pitchFamily="34" charset="0"/>
              <a:buChar char="•"/>
            </a:pPr>
            <a:r>
              <a:rPr lang="en-GB" sz="1000" dirty="0" smtClean="0">
                <a:latin typeface="+mj-lt"/>
              </a:rPr>
              <a:t>Some viruses, which live inside cells, can trigger cancers. For instance, the HPV virus can trigger cervical cancer (hence the vaccine in year 9 for girls).</a:t>
            </a:r>
          </a:p>
          <a:p>
            <a:pPr marL="171450" indent="-171450" algn="l">
              <a:buFont typeface="Arial" panose="020B0604020202020204" pitchFamily="34" charset="0"/>
              <a:buChar char="•"/>
            </a:pPr>
            <a:r>
              <a:rPr lang="en-GB" sz="1000" dirty="0" smtClean="0">
                <a:latin typeface="+mj-lt"/>
              </a:rPr>
              <a:t>Severe physical health problems can lead to mental health problems, such as depression.</a:t>
            </a:r>
          </a:p>
          <a:p>
            <a:pPr marL="171450" indent="-171450" algn="l">
              <a:buFont typeface="Arial" panose="020B0604020202020204" pitchFamily="34" charset="0"/>
              <a:buChar char="•"/>
            </a:pPr>
            <a:r>
              <a:rPr lang="en-GB" sz="1000" dirty="0" smtClean="0">
                <a:latin typeface="+mj-lt"/>
              </a:rPr>
              <a:t>Immune reactions to infection by a pathogen can trigger allergic reactions, like skin rashes or asthma. </a:t>
            </a:r>
          </a:p>
        </p:txBody>
      </p:sp>
      <p:sp>
        <p:nvSpPr>
          <p:cNvPr id="27" name="Title 1"/>
          <p:cNvSpPr txBox="1">
            <a:spLocks/>
          </p:cNvSpPr>
          <p:nvPr/>
        </p:nvSpPr>
        <p:spPr>
          <a:xfrm>
            <a:off x="128464" y="3429000"/>
            <a:ext cx="5184576" cy="323101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Non-communicable diseases </a:t>
            </a:r>
          </a:p>
          <a:p>
            <a:pPr algn="l"/>
            <a:endParaRPr lang="en-GB" sz="1000" u="sng" dirty="0" smtClean="0">
              <a:latin typeface="+mj-lt"/>
            </a:endParaRPr>
          </a:p>
          <a:p>
            <a:pPr algn="l"/>
            <a:r>
              <a:rPr lang="en-GB" sz="1000" dirty="0" smtClean="0">
                <a:latin typeface="+mj-lt"/>
              </a:rPr>
              <a:t>Diseases that are </a:t>
            </a:r>
            <a:r>
              <a:rPr lang="en-GB" sz="1000" b="1" dirty="0" smtClean="0">
                <a:latin typeface="+mj-lt"/>
              </a:rPr>
              <a:t>not</a:t>
            </a:r>
            <a:r>
              <a:rPr lang="en-GB" sz="1000" dirty="0" smtClean="0">
                <a:latin typeface="+mj-lt"/>
              </a:rPr>
              <a:t> caused by pathogens – non-communicable diseases – are often linked to many different </a:t>
            </a:r>
            <a:r>
              <a:rPr lang="en-GB" sz="1000" b="1" dirty="0" smtClean="0">
                <a:latin typeface="+mj-lt"/>
              </a:rPr>
              <a:t>risk factors</a:t>
            </a:r>
            <a:r>
              <a:rPr lang="en-GB" sz="1000" dirty="0" smtClean="0">
                <a:latin typeface="+mj-lt"/>
              </a:rPr>
              <a:t>, and these factors may interact to increase the risk. These risk factors may come from someone’s lifestyle, or from substances in their body or substances in their environment. In some cases, the link between a risk factor and a particular disease is very clear: we know the risk factor </a:t>
            </a:r>
            <a:r>
              <a:rPr lang="en-GB" sz="1000" i="1" dirty="0" smtClean="0">
                <a:latin typeface="+mj-lt"/>
              </a:rPr>
              <a:t>actually causes</a:t>
            </a:r>
            <a:r>
              <a:rPr lang="en-GB" sz="1000" dirty="0" smtClean="0">
                <a:latin typeface="+mj-lt"/>
              </a:rPr>
              <a:t> the disease. For other risk factors, we know the linked diseases but not really how the risk factor causes them. </a:t>
            </a:r>
          </a:p>
          <a:p>
            <a:pPr algn="l"/>
            <a:endParaRPr lang="en-GB" sz="1000" dirty="0">
              <a:latin typeface="+mj-lt"/>
            </a:endParaRPr>
          </a:p>
          <a:p>
            <a:pPr algn="l"/>
            <a:r>
              <a:rPr lang="en-GB" sz="1000" dirty="0" smtClean="0">
                <a:latin typeface="+mj-lt"/>
              </a:rPr>
              <a:t>Here are some causal links we do know: </a:t>
            </a:r>
          </a:p>
          <a:p>
            <a:pPr marL="171450" indent="-171450" algn="l">
              <a:buFont typeface="Wingdings" panose="05000000000000000000" pitchFamily="2" charset="2"/>
              <a:buChar char="Ø"/>
            </a:pPr>
            <a:r>
              <a:rPr lang="en-GB" sz="1000" dirty="0" smtClean="0">
                <a:latin typeface="+mj-lt"/>
              </a:rPr>
              <a:t>Poor diet, lack of exercise and smoking have a proven link to </a:t>
            </a:r>
            <a:r>
              <a:rPr lang="en-GB" sz="1000" b="1" dirty="0" smtClean="0">
                <a:latin typeface="+mj-lt"/>
              </a:rPr>
              <a:t>cardiovascular disease</a:t>
            </a:r>
            <a:r>
              <a:rPr lang="en-GB" sz="1000" dirty="0" smtClean="0">
                <a:latin typeface="+mj-lt"/>
              </a:rPr>
              <a:t>.</a:t>
            </a:r>
          </a:p>
          <a:p>
            <a:pPr marL="171450" indent="-171450" algn="l">
              <a:buFont typeface="Wingdings" panose="05000000000000000000" pitchFamily="2" charset="2"/>
              <a:buChar char="Ø"/>
            </a:pPr>
            <a:r>
              <a:rPr lang="en-GB" sz="1000" dirty="0" smtClean="0">
                <a:latin typeface="+mj-lt"/>
              </a:rPr>
              <a:t>Obesity can cause type 2 diabetes.</a:t>
            </a:r>
          </a:p>
          <a:p>
            <a:pPr marL="171450" indent="-171450" algn="l">
              <a:buFont typeface="Wingdings" panose="05000000000000000000" pitchFamily="2" charset="2"/>
              <a:buChar char="Ø"/>
            </a:pPr>
            <a:r>
              <a:rPr lang="en-GB" sz="1000" dirty="0" smtClean="0">
                <a:latin typeface="+mj-lt"/>
              </a:rPr>
              <a:t>Alcohol causes liver damage and damages brain function.</a:t>
            </a:r>
          </a:p>
          <a:p>
            <a:pPr marL="171450" indent="-171450" algn="l">
              <a:buFont typeface="Wingdings" panose="05000000000000000000" pitchFamily="2" charset="2"/>
              <a:buChar char="Ø"/>
            </a:pPr>
            <a:r>
              <a:rPr lang="en-GB" sz="1000" dirty="0" smtClean="0">
                <a:latin typeface="+mj-lt"/>
              </a:rPr>
              <a:t>Smoking causes lung cancer and other lung diseases (like emphysema).</a:t>
            </a:r>
          </a:p>
          <a:p>
            <a:pPr marL="171450" indent="-171450" algn="l">
              <a:buFont typeface="Wingdings" panose="05000000000000000000" pitchFamily="2" charset="2"/>
              <a:buChar char="Ø"/>
            </a:pPr>
            <a:r>
              <a:rPr lang="en-GB" sz="1000" dirty="0" smtClean="0">
                <a:latin typeface="+mj-lt"/>
              </a:rPr>
              <a:t>Smoking and drinking alcohol during pregnancy causes problems in unborn babies.</a:t>
            </a:r>
          </a:p>
          <a:p>
            <a:pPr marL="171450" indent="-171450" algn="l">
              <a:buFont typeface="Wingdings" panose="05000000000000000000" pitchFamily="2" charset="2"/>
              <a:buChar char="Ø"/>
            </a:pPr>
            <a:r>
              <a:rPr lang="en-GB" sz="1000" dirty="0" smtClean="0">
                <a:latin typeface="+mj-lt"/>
              </a:rPr>
              <a:t>Carcinogens, such as </a:t>
            </a:r>
            <a:r>
              <a:rPr lang="en-GB" sz="1000" i="1" dirty="0" smtClean="0">
                <a:latin typeface="+mj-lt"/>
              </a:rPr>
              <a:t>ionising radiation</a:t>
            </a:r>
            <a:r>
              <a:rPr lang="en-GB" sz="1000" dirty="0" smtClean="0">
                <a:latin typeface="+mj-lt"/>
              </a:rPr>
              <a:t> (next topic), can cause cancer. </a:t>
            </a:r>
          </a:p>
          <a:p>
            <a:pPr marL="171450" indent="-171450" algn="l">
              <a:buFont typeface="Wingdings" panose="05000000000000000000" pitchFamily="2" charset="2"/>
              <a:buChar char="Ø"/>
            </a:pPr>
            <a:endParaRPr lang="en-GB" sz="1000" dirty="0">
              <a:latin typeface="+mj-lt"/>
            </a:endParaRPr>
          </a:p>
          <a:p>
            <a:pPr algn="l"/>
            <a:r>
              <a:rPr lang="en-GB" sz="1000" dirty="0" smtClean="0">
                <a:latin typeface="+mj-lt"/>
              </a:rPr>
              <a:t>It is important to realise that while these risk factors are real, they don’t guarantee the disease. E.g. not ALL obese people will get type 2 diabetes; however, being obese greatly increases the risk of developing the disease. </a:t>
            </a:r>
          </a:p>
          <a:p>
            <a:pPr algn="l"/>
            <a:endParaRPr lang="en-GB" sz="1000" dirty="0">
              <a:latin typeface="+mj-lt"/>
            </a:endParaRPr>
          </a:p>
        </p:txBody>
      </p:sp>
      <p:sp>
        <p:nvSpPr>
          <p:cNvPr id="38" name="Title 1"/>
          <p:cNvSpPr txBox="1">
            <a:spLocks/>
          </p:cNvSpPr>
          <p:nvPr/>
        </p:nvSpPr>
        <p:spPr>
          <a:xfrm>
            <a:off x="5457055" y="3355132"/>
            <a:ext cx="1769494" cy="330487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Using data to discover risk factors</a:t>
            </a:r>
          </a:p>
          <a:p>
            <a:pPr algn="l"/>
            <a:endParaRPr lang="en-GB" sz="1000" u="sng" dirty="0" smtClean="0">
              <a:latin typeface="+mj-lt"/>
            </a:endParaRPr>
          </a:p>
          <a:p>
            <a:pPr algn="l"/>
            <a:r>
              <a:rPr lang="en-GB" sz="1000" dirty="0" smtClean="0">
                <a:latin typeface="+mj-lt"/>
              </a:rPr>
              <a:t>Risk factors aren’t always obvious: it requires scientific research to find out what factors are linked to what disease. For many years, people smoked cigarettes thinking it was perfectly healthy (including doctors!). However, research by a scientist called Richard Doll showed that increased use of tobacco in the UK was linked to increased </a:t>
            </a:r>
            <a:r>
              <a:rPr lang="en-GB" sz="1000" b="1" dirty="0" smtClean="0">
                <a:latin typeface="+mj-lt"/>
              </a:rPr>
              <a:t>incidence</a:t>
            </a:r>
            <a:r>
              <a:rPr lang="en-GB" sz="1000" dirty="0" smtClean="0">
                <a:latin typeface="+mj-lt"/>
              </a:rPr>
              <a:t> of lung cancer (incidence is just how many people get it), as the graph shows (from his 1950 publication). He </a:t>
            </a:r>
            <a:r>
              <a:rPr lang="en-GB" sz="1000" b="1" dirty="0" smtClean="0">
                <a:latin typeface="+mj-lt"/>
              </a:rPr>
              <a:t>sampled</a:t>
            </a:r>
            <a:r>
              <a:rPr lang="en-GB" sz="1000" dirty="0" smtClean="0">
                <a:latin typeface="+mj-lt"/>
              </a:rPr>
              <a:t> the population and found this  </a:t>
            </a:r>
            <a:r>
              <a:rPr lang="en-GB" sz="1000" b="1" dirty="0" smtClean="0">
                <a:latin typeface="+mj-lt"/>
              </a:rPr>
              <a:t>correlation </a:t>
            </a:r>
            <a:r>
              <a:rPr lang="en-GB" sz="1000" dirty="0" smtClean="0">
                <a:latin typeface="+mj-lt"/>
              </a:rPr>
              <a:t>between the risk factor (smoking) and the disease (lung cancer). </a:t>
            </a:r>
            <a:endParaRPr lang="en-GB" sz="10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549" y="3258566"/>
            <a:ext cx="2622995" cy="269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90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13: How do Organisms get Sick?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94316321"/>
              </p:ext>
            </p:extLst>
          </p:nvPr>
        </p:nvGraphicFramePr>
        <p:xfrm>
          <a:off x="5457056" y="116632"/>
          <a:ext cx="4310112" cy="226923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Coronary</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To</a:t>
                      </a:r>
                      <a:r>
                        <a:rPr lang="en-GB" sz="1000" baseline="0" dirty="0" smtClean="0"/>
                        <a:t> do with the heart, especially the blood vessels that supply the heart muscle with blood.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Stent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mesh or cage-like structure that keeps coronary arteries open so blood can flow through.</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Statins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Medicinal drugs used</a:t>
                      </a:r>
                      <a:r>
                        <a:rPr lang="en-GB" sz="1000" baseline="0" dirty="0" smtClean="0"/>
                        <a:t> to lower blood cholesterol. High blood cholesterol is a risk factor for coronary heart disease.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Valve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Structures in the heart that prevent</a:t>
                      </a:r>
                      <a:r>
                        <a:rPr lang="en-GB" sz="1000" baseline="0" dirty="0" smtClean="0"/>
                        <a:t> blood flowing the wrong way.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32">
                <a:tc>
                  <a:txBody>
                    <a:bodyPr/>
                    <a:lstStyle/>
                    <a:p>
                      <a:pPr algn="l"/>
                      <a:r>
                        <a:rPr lang="en-GB" sz="1000" dirty="0" smtClean="0"/>
                        <a:t>Heart failure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Where the heart cannot pump blood around the body properly.</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367240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Coronary heart disease: a non-communicable disease</a:t>
            </a:r>
          </a:p>
          <a:p>
            <a:pPr algn="l"/>
            <a:endParaRPr lang="en-GB" sz="1000" u="sng" dirty="0" smtClean="0">
              <a:latin typeface="+mj-lt"/>
            </a:endParaRPr>
          </a:p>
          <a:p>
            <a:pPr algn="l"/>
            <a:r>
              <a:rPr lang="en-GB" sz="1000" dirty="0" smtClean="0">
                <a:latin typeface="+mj-lt"/>
              </a:rPr>
              <a:t>Recall that </a:t>
            </a:r>
            <a:r>
              <a:rPr lang="en-GB" sz="1000" b="1" dirty="0" smtClean="0">
                <a:latin typeface="+mj-lt"/>
              </a:rPr>
              <a:t>coronary</a:t>
            </a:r>
            <a:r>
              <a:rPr lang="en-GB" sz="1000" dirty="0" smtClean="0">
                <a:latin typeface="+mj-lt"/>
              </a:rPr>
              <a:t> arteries are the arteries that provide the heart muscle with blood, so they get oxygen and glucose (and to take away waste products). Coronary heart disease involves the narrowing of these arteries, due to the build up fatty material (called a </a:t>
            </a:r>
            <a:r>
              <a:rPr lang="en-GB" sz="1000" b="1" dirty="0" smtClean="0">
                <a:latin typeface="+mj-lt"/>
              </a:rPr>
              <a:t>plaque</a:t>
            </a:r>
            <a:r>
              <a:rPr lang="en-GB" sz="1000" dirty="0" smtClean="0">
                <a:latin typeface="+mj-lt"/>
              </a:rPr>
              <a:t> – see diagram) in there. This reduces the blood flow through the coronary arteries, so the heart muscle receives insufficient oxygen. When serious, this leads to a heart attack (where part of the heart muscle dies due to lack of oxygen). </a:t>
            </a:r>
          </a:p>
          <a:p>
            <a:pPr algn="l"/>
            <a:endParaRPr lang="en-GB" sz="1000" dirty="0">
              <a:latin typeface="+mj-lt"/>
            </a:endParaRPr>
          </a:p>
          <a:p>
            <a:pPr algn="l"/>
            <a:endParaRPr lang="en-GB" sz="1000" dirty="0" smtClean="0">
              <a:latin typeface="+mj-lt"/>
            </a:endParaRPr>
          </a:p>
        </p:txBody>
      </p:sp>
      <p:pic>
        <p:nvPicPr>
          <p:cNvPr id="2050" name="Picture 2" descr="http://healthcare.utah.edu/healthlibrary/health-lib-image.php?imageid=32252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6" t="3176" r="2086" b="3609"/>
          <a:stretch/>
        </p:blipFill>
        <p:spPr bwMode="auto">
          <a:xfrm>
            <a:off x="1903918" y="1988840"/>
            <a:ext cx="3409122" cy="21135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8464" y="2132856"/>
            <a:ext cx="1775454" cy="2554545"/>
          </a:xfrm>
          <a:prstGeom prst="rect">
            <a:avLst/>
          </a:prstGeom>
          <a:noFill/>
        </p:spPr>
        <p:txBody>
          <a:bodyPr wrap="square" rtlCol="0">
            <a:spAutoFit/>
          </a:bodyPr>
          <a:lstStyle/>
          <a:p>
            <a:r>
              <a:rPr lang="en-GB" sz="1000" b="1" u="sng" dirty="0" smtClean="0"/>
              <a:t>Treatments</a:t>
            </a:r>
            <a:r>
              <a:rPr lang="en-GB" sz="1000" dirty="0" smtClean="0"/>
              <a:t> for coronary heart disease: </a:t>
            </a:r>
          </a:p>
          <a:p>
            <a:pPr marL="171450" indent="-171450">
              <a:buFont typeface="Arial" panose="020B0604020202020204" pitchFamily="34" charset="0"/>
              <a:buChar char="•"/>
            </a:pPr>
            <a:r>
              <a:rPr lang="en-GB" sz="1000" dirty="0" smtClean="0"/>
              <a:t>Insert a </a:t>
            </a:r>
            <a:r>
              <a:rPr lang="en-GB" sz="1000" b="1" dirty="0" smtClean="0"/>
              <a:t>stent</a:t>
            </a:r>
            <a:r>
              <a:rPr lang="en-GB" sz="1000" dirty="0" smtClean="0"/>
              <a:t> into the narrowed artery to widen it again. This is a kind of wire mesh that pushes the artery walls out and </a:t>
            </a:r>
            <a:r>
              <a:rPr lang="en-GB" sz="1000" u="sng" dirty="0" smtClean="0"/>
              <a:t>keeps the artery open</a:t>
            </a:r>
            <a:r>
              <a:rPr lang="en-GB" sz="1000" dirty="0" smtClean="0"/>
              <a:t>.</a:t>
            </a:r>
          </a:p>
          <a:p>
            <a:pPr marL="171450" indent="-171450">
              <a:buFont typeface="Arial" panose="020B0604020202020204" pitchFamily="34" charset="0"/>
              <a:buChar char="•"/>
            </a:pPr>
            <a:r>
              <a:rPr lang="en-GB" sz="1000" dirty="0" smtClean="0"/>
              <a:t>Take </a:t>
            </a:r>
            <a:r>
              <a:rPr lang="en-GB" sz="1000" b="1" dirty="0" smtClean="0"/>
              <a:t>statins</a:t>
            </a:r>
            <a:r>
              <a:rPr lang="en-GB" sz="1000" dirty="0" smtClean="0"/>
              <a:t>. These drugs </a:t>
            </a:r>
            <a:r>
              <a:rPr lang="en-GB" sz="1000" u="sng" dirty="0" smtClean="0"/>
              <a:t>reduce</a:t>
            </a:r>
            <a:r>
              <a:rPr lang="en-GB" sz="1000" dirty="0" smtClean="0"/>
              <a:t> blood </a:t>
            </a:r>
            <a:r>
              <a:rPr lang="en-GB" sz="1000" b="1" dirty="0" smtClean="0"/>
              <a:t>cholesterol</a:t>
            </a:r>
            <a:r>
              <a:rPr lang="en-GB" sz="1000" dirty="0" smtClean="0"/>
              <a:t> levels, which is linked to the fatty material deposits. Lowering cholesterol reduces the rate of fatty material build up. </a:t>
            </a:r>
          </a:p>
          <a:p>
            <a:endParaRPr lang="en-GB" sz="1000" dirty="0"/>
          </a:p>
        </p:txBody>
      </p:sp>
      <p:sp>
        <p:nvSpPr>
          <p:cNvPr id="10" name="Title 1"/>
          <p:cNvSpPr txBox="1">
            <a:spLocks/>
          </p:cNvSpPr>
          <p:nvPr/>
        </p:nvSpPr>
        <p:spPr>
          <a:xfrm>
            <a:off x="5457056" y="2496316"/>
            <a:ext cx="4320480" cy="402902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Other heart diseases</a:t>
            </a:r>
          </a:p>
          <a:p>
            <a:pPr algn="l"/>
            <a:endParaRPr lang="en-GB" sz="1000" u="sng" dirty="0" smtClean="0">
              <a:latin typeface="+mj-lt"/>
            </a:endParaRPr>
          </a:p>
          <a:p>
            <a:pPr algn="l"/>
            <a:r>
              <a:rPr lang="en-GB" sz="1000" dirty="0" smtClean="0">
                <a:latin typeface="+mj-lt"/>
              </a:rPr>
              <a:t>The valves in the heart are vital to prevent blood flowing in the wrong direction. In some people there is fault in the heart valves. The valve may get a leak, or might not open fully – see diagram. </a:t>
            </a:r>
          </a:p>
          <a:p>
            <a:pPr marL="171450" indent="-171450" algn="l">
              <a:buFont typeface="Wingdings" panose="05000000000000000000" pitchFamily="2" charset="2"/>
              <a:buChar char="Ø"/>
            </a:pPr>
            <a:r>
              <a:rPr lang="en-GB" sz="1000" dirty="0" smtClean="0">
                <a:latin typeface="+mj-lt"/>
              </a:rPr>
              <a:t>If one or more of the valves </a:t>
            </a:r>
            <a:r>
              <a:rPr lang="en-GB" sz="1000" b="1" dirty="0" smtClean="0">
                <a:latin typeface="+mj-lt"/>
              </a:rPr>
              <a:t>leaks</a:t>
            </a:r>
            <a:r>
              <a:rPr lang="en-GB" sz="1000" dirty="0" smtClean="0">
                <a:latin typeface="+mj-lt"/>
              </a:rPr>
              <a:t>, blood flows backwards in the heart. This means the blood does not transport oxygen as efficiently and also increases the risk of infection in the heart. </a:t>
            </a:r>
          </a:p>
          <a:p>
            <a:pPr marL="171450" indent="-171450" algn="l">
              <a:buFont typeface="Wingdings" panose="05000000000000000000" pitchFamily="2" charset="2"/>
              <a:buChar char="Ø"/>
            </a:pPr>
            <a:r>
              <a:rPr lang="en-GB" sz="1000" dirty="0" smtClean="0">
                <a:latin typeface="+mj-lt"/>
              </a:rPr>
              <a:t>If a valve </a:t>
            </a:r>
            <a:r>
              <a:rPr lang="en-GB" sz="1000" b="1" dirty="0" smtClean="0">
                <a:latin typeface="+mj-lt"/>
              </a:rPr>
              <a:t>doesn’t open fully</a:t>
            </a:r>
            <a:r>
              <a:rPr lang="en-GB" sz="1000" dirty="0" smtClean="0">
                <a:latin typeface="+mj-lt"/>
              </a:rPr>
              <a:t>, the heart has to work harder to pump the blood as your body requires. This increases strain on the heart, making other heart problems more likely. </a:t>
            </a:r>
          </a:p>
          <a:p>
            <a:pPr marL="171450" indent="-171450" algn="l">
              <a:buFont typeface="Wingdings" panose="05000000000000000000" pitchFamily="2" charset="2"/>
              <a:buChar char="Ø"/>
            </a:pPr>
            <a:endParaRPr lang="en-GB" sz="1000" dirty="0">
              <a:latin typeface="+mj-lt"/>
            </a:endParaRPr>
          </a:p>
          <a:p>
            <a:pPr algn="l"/>
            <a:r>
              <a:rPr lang="en-GB" sz="1000" dirty="0" smtClean="0">
                <a:latin typeface="+mj-lt"/>
              </a:rPr>
              <a:t>These valve problems can be treated</a:t>
            </a:r>
          </a:p>
          <a:p>
            <a:pPr algn="l"/>
            <a:r>
              <a:rPr lang="en-GB" sz="1000" dirty="0" smtClean="0">
                <a:latin typeface="+mj-lt"/>
              </a:rPr>
              <a:t>by replacing the valves. Replacement</a:t>
            </a:r>
          </a:p>
          <a:p>
            <a:pPr algn="l"/>
            <a:r>
              <a:rPr lang="en-GB" sz="1000" dirty="0" smtClean="0">
                <a:latin typeface="+mj-lt"/>
              </a:rPr>
              <a:t>valves can be </a:t>
            </a:r>
            <a:r>
              <a:rPr lang="en-GB" sz="1000" b="1" dirty="0" smtClean="0">
                <a:latin typeface="+mj-lt"/>
              </a:rPr>
              <a:t>biological</a:t>
            </a:r>
            <a:r>
              <a:rPr lang="en-GB" sz="1000" dirty="0" smtClean="0">
                <a:latin typeface="+mj-lt"/>
              </a:rPr>
              <a:t> – from a living</a:t>
            </a:r>
          </a:p>
          <a:p>
            <a:pPr algn="l"/>
            <a:r>
              <a:rPr lang="en-GB" sz="1000" dirty="0" smtClean="0">
                <a:latin typeface="+mj-lt"/>
              </a:rPr>
              <a:t>organism (including pigs! Their heart is</a:t>
            </a:r>
          </a:p>
          <a:p>
            <a:pPr algn="l"/>
            <a:r>
              <a:rPr lang="en-GB" sz="1000" dirty="0" smtClean="0">
                <a:latin typeface="+mj-lt"/>
              </a:rPr>
              <a:t>the same size as ours so their valves </a:t>
            </a:r>
          </a:p>
          <a:p>
            <a:pPr algn="l"/>
            <a:r>
              <a:rPr lang="en-GB" sz="1000" dirty="0" smtClean="0">
                <a:latin typeface="+mj-lt"/>
              </a:rPr>
              <a:t>fit) or </a:t>
            </a:r>
            <a:r>
              <a:rPr lang="en-GB" sz="1000" b="1" dirty="0" smtClean="0">
                <a:latin typeface="+mj-lt"/>
              </a:rPr>
              <a:t>mechanical</a:t>
            </a:r>
            <a:r>
              <a:rPr lang="en-GB" sz="1000" dirty="0">
                <a:latin typeface="+mj-lt"/>
              </a:rPr>
              <a:t> </a:t>
            </a:r>
            <a:r>
              <a:rPr lang="en-GB" sz="1000" dirty="0" smtClean="0">
                <a:latin typeface="+mj-lt"/>
              </a:rPr>
              <a:t>– a synthetic version.</a:t>
            </a:r>
          </a:p>
          <a:p>
            <a:pPr algn="l"/>
            <a:r>
              <a:rPr lang="en-GB" sz="1000" dirty="0" smtClean="0">
                <a:latin typeface="+mj-lt"/>
              </a:rPr>
              <a:t>See the photos – mechanical on the right. </a:t>
            </a:r>
            <a:endParaRPr lang="en-GB" sz="1000" dirty="0">
              <a:latin typeface="+mj-lt"/>
            </a:endParaRPr>
          </a:p>
        </p:txBody>
      </p:sp>
      <p:pic>
        <p:nvPicPr>
          <p:cNvPr id="2052" name="Picture 4" descr="https://www.drugs.com/health-guide/images/205522.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562"/>
          <a:stretch/>
        </p:blipFill>
        <p:spPr bwMode="auto">
          <a:xfrm>
            <a:off x="7689304" y="4149080"/>
            <a:ext cx="2088232" cy="12401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nxlti.com/wp/wp-content/uploads/2013/09/tissue-heart-valve-vs-onx-prosthetic-heart-valve.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2623" y="5520652"/>
            <a:ext cx="3429347" cy="100469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28464" y="4668535"/>
            <a:ext cx="5184576" cy="200082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Heart transplants</a:t>
            </a:r>
          </a:p>
          <a:p>
            <a:pPr algn="l"/>
            <a:endParaRPr lang="en-GB" sz="1000" u="sng" dirty="0" smtClean="0">
              <a:latin typeface="+mj-lt"/>
            </a:endParaRPr>
          </a:p>
          <a:p>
            <a:pPr marL="1609725" algn="l"/>
            <a:r>
              <a:rPr lang="en-GB" sz="1000" dirty="0" smtClean="0">
                <a:latin typeface="+mj-lt"/>
              </a:rPr>
              <a:t>If the heart fails (called </a:t>
            </a:r>
            <a:r>
              <a:rPr lang="en-GB" sz="1000" b="1" dirty="0" smtClean="0">
                <a:latin typeface="+mj-lt"/>
              </a:rPr>
              <a:t>heart failure</a:t>
            </a:r>
            <a:r>
              <a:rPr lang="en-GB" sz="1000" dirty="0" smtClean="0">
                <a:latin typeface="+mj-lt"/>
              </a:rPr>
              <a:t>) and cannot be repaired, the heart can be transplanted. In fact, the heart and lungs can be transplanted together if required. The replacement heart has to come from a </a:t>
            </a:r>
            <a:r>
              <a:rPr lang="en-GB" sz="1000" b="1" dirty="0" smtClean="0">
                <a:latin typeface="+mj-lt"/>
              </a:rPr>
              <a:t>donor</a:t>
            </a:r>
            <a:r>
              <a:rPr lang="en-GB" sz="1000" dirty="0" smtClean="0">
                <a:latin typeface="+mj-lt"/>
              </a:rPr>
              <a:t> – many people agree to donate their organs after they die to save the lives of others. </a:t>
            </a:r>
          </a:p>
          <a:p>
            <a:pPr marL="1609725" algn="l"/>
            <a:endParaRPr lang="en-GB" sz="1000" dirty="0">
              <a:latin typeface="+mj-lt"/>
            </a:endParaRPr>
          </a:p>
          <a:p>
            <a:pPr marL="1609725" algn="l"/>
            <a:r>
              <a:rPr lang="en-GB" sz="1000" dirty="0" smtClean="0">
                <a:latin typeface="+mj-lt"/>
              </a:rPr>
              <a:t>However, there is a shortage of donor organs, like hearts. So people with heart failure may have to wait a while. In this case, </a:t>
            </a:r>
            <a:r>
              <a:rPr lang="en-GB" sz="1000" b="1" dirty="0" smtClean="0">
                <a:latin typeface="+mj-lt"/>
              </a:rPr>
              <a:t>artificial hearts </a:t>
            </a:r>
            <a:r>
              <a:rPr lang="en-GB" sz="1000" dirty="0" smtClean="0">
                <a:latin typeface="+mj-lt"/>
              </a:rPr>
              <a:t> can be used to keep someone alive while they wait. These are pretty amazing – have a look at the photo. </a:t>
            </a:r>
          </a:p>
          <a:p>
            <a:pPr algn="l"/>
            <a:endParaRPr lang="en-GB" sz="1000" dirty="0">
              <a:latin typeface="+mj-lt"/>
            </a:endParaRPr>
          </a:p>
          <a:p>
            <a:pPr algn="l"/>
            <a:endParaRPr lang="en-GB" sz="1000" dirty="0" smtClean="0">
              <a:latin typeface="+mj-lt"/>
            </a:endParaRPr>
          </a:p>
        </p:txBody>
      </p:sp>
      <p:pic>
        <p:nvPicPr>
          <p:cNvPr id="2056" name="Picture 8" descr="http://s.hswstatic.com/gif/artificial-heart-abiocor-hand.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472" y="5088955"/>
            <a:ext cx="1584176" cy="158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6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13: How do Organisms get Sick?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23470139"/>
              </p:ext>
            </p:extLst>
          </p:nvPr>
        </p:nvGraphicFramePr>
        <p:xfrm>
          <a:off x="5457056" y="116632"/>
          <a:ext cx="4310112" cy="2330192"/>
        </p:xfrm>
        <a:graphic>
          <a:graphicData uri="http://schemas.openxmlformats.org/drawingml/2006/table">
            <a:tbl>
              <a:tblPr firstRow="1" bandRow="1">
                <a:tableStyleId>{5940675A-B579-460E-94D1-54222C63F5DA}</a:tableStyleId>
              </a:tblPr>
              <a:tblGrid>
                <a:gridCol w="1008112"/>
                <a:gridCol w="3302000"/>
              </a:tblGrid>
              <a:tr h="288032">
                <a:tc>
                  <a:txBody>
                    <a:bodyPr/>
                    <a:lstStyle/>
                    <a:p>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Dialysis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Treatment for kidney failure, in which a machine filters toxic substances from the blood instead of the kidneys.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Diabetes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Condition</a:t>
                      </a:r>
                      <a:r>
                        <a:rPr lang="en-GB" sz="1000" baseline="0" dirty="0" smtClean="0"/>
                        <a:t> where blood glucose concentration is not controlled properly by the body.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r>
                        <a:rPr lang="en-GB" sz="1000" dirty="0" smtClean="0"/>
                        <a:t>Insulin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hormone,</a:t>
                      </a:r>
                      <a:r>
                        <a:rPr lang="en-GB" sz="1000" baseline="0" dirty="0" smtClean="0"/>
                        <a:t> produced in the pancreas, that reduces blood glucose concentration by making cells absorb glucose from the blood.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r>
                        <a:rPr lang="en-GB" sz="1000" dirty="0" err="1" smtClean="0"/>
                        <a:t>Immunosupp-ressant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Type of drug that reduces the responses of the immune system. This makes sure that ‘foreign’ organs (like a transplanted kidney) are not fought by the immune system – a situation called rejection.</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Title 1"/>
          <p:cNvSpPr txBox="1">
            <a:spLocks/>
          </p:cNvSpPr>
          <p:nvPr/>
        </p:nvSpPr>
        <p:spPr>
          <a:xfrm>
            <a:off x="5457056" y="2636912"/>
            <a:ext cx="4320480" cy="83965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Diabetes – a non-communicable disease</a:t>
            </a:r>
          </a:p>
          <a:p>
            <a:pPr algn="l"/>
            <a:endParaRPr lang="en-GB" sz="1000" u="sng" dirty="0" smtClean="0">
              <a:latin typeface="+mj-lt"/>
            </a:endParaRPr>
          </a:p>
          <a:p>
            <a:pPr algn="l"/>
            <a:r>
              <a:rPr lang="en-GB" sz="1000" dirty="0" smtClean="0">
                <a:latin typeface="+mj-lt"/>
              </a:rPr>
              <a:t>Diabetes is a group of disorders where blood glucose cannot be properly regulated by the body, which is potentially very dangerous. There are two types, with different causes and treatments. </a:t>
            </a:r>
            <a:endParaRPr lang="en-GB" sz="1000" dirty="0">
              <a:latin typeface="+mj-lt"/>
            </a:endParaRPr>
          </a:p>
          <a:p>
            <a:pPr algn="l"/>
            <a:endParaRPr lang="en-GB" sz="1000" dirty="0" smtClean="0">
              <a:latin typeface="+mj-lt"/>
            </a:endParaRPr>
          </a:p>
          <a:p>
            <a:pPr algn="l"/>
            <a:endParaRPr lang="en-GB" sz="1000" dirty="0">
              <a:latin typeface="+mj-lt"/>
            </a:endParaRPr>
          </a:p>
        </p:txBody>
      </p:sp>
      <p:graphicFrame>
        <p:nvGraphicFramePr>
          <p:cNvPr id="19" name="Table 18"/>
          <p:cNvGraphicFramePr>
            <a:graphicFrameLocks noGrp="1"/>
          </p:cNvGraphicFramePr>
          <p:nvPr>
            <p:extLst>
              <p:ext uri="{D42A27DB-BD31-4B8C-83A1-F6EECF244321}">
                <p14:modId xmlns:p14="http://schemas.microsoft.com/office/powerpoint/2010/main" val="2889947610"/>
              </p:ext>
            </p:extLst>
          </p:nvPr>
        </p:nvGraphicFramePr>
        <p:xfrm>
          <a:off x="5385048" y="3645024"/>
          <a:ext cx="4392488" cy="2750820"/>
        </p:xfrm>
        <a:graphic>
          <a:graphicData uri="http://schemas.openxmlformats.org/drawingml/2006/table">
            <a:tbl>
              <a:tblPr firstRow="1" bandRow="1">
                <a:tableStyleId>{EB344D84-9AFB-497E-A393-DC336BA19D2E}</a:tableStyleId>
              </a:tblPr>
              <a:tblGrid>
                <a:gridCol w="2196244"/>
                <a:gridCol w="2196244"/>
              </a:tblGrid>
              <a:tr h="288032">
                <a:tc>
                  <a:txBody>
                    <a:bodyPr/>
                    <a:lstStyle/>
                    <a:p>
                      <a:pPr algn="ctr"/>
                      <a:r>
                        <a:rPr lang="en-GB" sz="1400" dirty="0" smtClean="0"/>
                        <a:t>Type 1 diabetes</a:t>
                      </a:r>
                      <a:endParaRPr lang="en-GB" sz="1400" dirty="0"/>
                    </a:p>
                  </a:txBody>
                  <a:tcPr>
                    <a:lnR w="12700" cap="flat" cmpd="sng" algn="ctr">
                      <a:solidFill>
                        <a:schemeClr val="tx1"/>
                      </a:solidFill>
                      <a:prstDash val="sysDash"/>
                      <a:round/>
                      <a:headEnd type="none" w="med" len="med"/>
                      <a:tailEnd type="none" w="med" len="med"/>
                    </a:lnR>
                  </a:tcPr>
                </a:tc>
                <a:tc>
                  <a:txBody>
                    <a:bodyPr/>
                    <a:lstStyle/>
                    <a:p>
                      <a:pPr algn="ctr"/>
                      <a:r>
                        <a:rPr lang="en-GB" sz="1400" dirty="0" smtClean="0"/>
                        <a:t>Type</a:t>
                      </a:r>
                      <a:r>
                        <a:rPr lang="en-GB" sz="1400" baseline="0" dirty="0" smtClean="0"/>
                        <a:t> 2 diabetes</a:t>
                      </a:r>
                      <a:endParaRPr lang="en-GB" sz="1400" dirty="0"/>
                    </a:p>
                  </a:txBody>
                  <a:tcPr>
                    <a:lnL w="12700" cap="flat" cmpd="sng" algn="ctr">
                      <a:solidFill>
                        <a:schemeClr val="tx1"/>
                      </a:solidFill>
                      <a:prstDash val="sysDash"/>
                      <a:round/>
                      <a:headEnd type="none" w="med" len="med"/>
                      <a:tailEnd type="none" w="med" len="med"/>
                    </a:lnL>
                  </a:tcPr>
                </a:tc>
              </a:tr>
              <a:tr h="370840">
                <a:tc>
                  <a:txBody>
                    <a:bodyPr/>
                    <a:lstStyle/>
                    <a:p>
                      <a:r>
                        <a:rPr lang="en-GB" sz="1050" dirty="0" smtClean="0"/>
                        <a:t>Caused</a:t>
                      </a:r>
                      <a:r>
                        <a:rPr lang="en-GB" sz="1050" baseline="0" dirty="0" smtClean="0"/>
                        <a:t> by a defect in the pancreas, where the cells that produce insulin don’t work. </a:t>
                      </a:r>
                      <a:endParaRPr lang="en-GB" sz="1050" dirty="0"/>
                    </a:p>
                  </a:txBody>
                  <a:tcPr>
                    <a:lnR w="12700" cap="flat" cmpd="sng" algn="ctr">
                      <a:solidFill>
                        <a:schemeClr val="tx1"/>
                      </a:solidFill>
                      <a:prstDash val="sysDash"/>
                      <a:round/>
                      <a:headEnd type="none" w="med" len="med"/>
                      <a:tailEnd type="none" w="med" len="med"/>
                    </a:lnR>
                  </a:tcPr>
                </a:tc>
                <a:tc>
                  <a:txBody>
                    <a:bodyPr/>
                    <a:lstStyle/>
                    <a:p>
                      <a:r>
                        <a:rPr lang="en-GB" sz="1050" dirty="0" smtClean="0"/>
                        <a:t>There</a:t>
                      </a:r>
                      <a:r>
                        <a:rPr lang="en-GB" sz="1050" baseline="0" dirty="0" smtClean="0"/>
                        <a:t> is no problem with the pancreas – it produces insulin as usual. BUT, body cells no longer respond to the insulin. </a:t>
                      </a:r>
                      <a:endParaRPr lang="en-GB" sz="1050" dirty="0"/>
                    </a:p>
                  </a:txBody>
                  <a:tcPr>
                    <a:lnL w="12700" cap="flat" cmpd="sng" algn="ctr">
                      <a:solidFill>
                        <a:schemeClr val="tx1"/>
                      </a:solidFill>
                      <a:prstDash val="sysDash"/>
                      <a:round/>
                      <a:headEnd type="none" w="med" len="med"/>
                      <a:tailEnd type="none" w="med" len="med"/>
                    </a:lnL>
                  </a:tcPr>
                </a:tc>
              </a:tr>
              <a:tr h="370840">
                <a:tc>
                  <a:txBody>
                    <a:bodyPr/>
                    <a:lstStyle/>
                    <a:p>
                      <a:r>
                        <a:rPr lang="en-GB" sz="1050" dirty="0" smtClean="0"/>
                        <a:t>The effect: Blood</a:t>
                      </a:r>
                      <a:r>
                        <a:rPr lang="en-GB" sz="1050" baseline="0" dirty="0" smtClean="0"/>
                        <a:t> glucose concentration cannot be controlled by the body. </a:t>
                      </a:r>
                      <a:endParaRPr lang="en-GB" sz="1050" dirty="0"/>
                    </a:p>
                  </a:txBody>
                  <a:tcPr>
                    <a:lnR w="12700" cap="flat" cmpd="sng" algn="ctr">
                      <a:solidFill>
                        <a:schemeClr val="tx1"/>
                      </a:solidFill>
                      <a:prstDash val="sys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t>The effect: Blood</a:t>
                      </a:r>
                      <a:r>
                        <a:rPr lang="en-GB" sz="1050" baseline="0" dirty="0" smtClean="0"/>
                        <a:t> glucose concentration cannot be controlled by the body. </a:t>
                      </a:r>
                      <a:endParaRPr lang="en-GB" sz="1050" dirty="0" smtClean="0"/>
                    </a:p>
                  </a:txBody>
                  <a:tcPr>
                    <a:lnL w="12700" cap="flat" cmpd="sng" algn="ctr">
                      <a:solidFill>
                        <a:schemeClr val="tx1"/>
                      </a:solidFill>
                      <a:prstDash val="sysDash"/>
                      <a:round/>
                      <a:headEnd type="none" w="med" len="med"/>
                      <a:tailEnd type="none" w="med" len="med"/>
                    </a:lnL>
                  </a:tcPr>
                </a:tc>
              </a:tr>
              <a:tr h="370840">
                <a:tc>
                  <a:txBody>
                    <a:bodyPr/>
                    <a:lstStyle/>
                    <a:p>
                      <a:r>
                        <a:rPr lang="en-GB" sz="1050" dirty="0" smtClean="0"/>
                        <a:t>Treatment is injections of insulin. </a:t>
                      </a:r>
                      <a:endParaRPr lang="en-GB" sz="1050" dirty="0"/>
                    </a:p>
                  </a:txBody>
                  <a:tcPr>
                    <a:lnR w="12700" cap="flat" cmpd="sng" algn="ctr">
                      <a:solidFill>
                        <a:schemeClr val="tx1"/>
                      </a:solidFill>
                      <a:prstDash val="sysDash"/>
                      <a:round/>
                      <a:headEnd type="none" w="med" len="med"/>
                      <a:tailEnd type="none" w="med" len="med"/>
                    </a:lnR>
                  </a:tcPr>
                </a:tc>
                <a:tc>
                  <a:txBody>
                    <a:bodyPr/>
                    <a:lstStyle/>
                    <a:p>
                      <a:r>
                        <a:rPr lang="en-GB" sz="1050" dirty="0" smtClean="0"/>
                        <a:t>Insulin injections will have no effect, so the treatment</a:t>
                      </a:r>
                      <a:r>
                        <a:rPr lang="en-GB" sz="1050" baseline="0" dirty="0" smtClean="0"/>
                        <a:t> is a carbohydrate-controlled diet and exercise. </a:t>
                      </a:r>
                      <a:endParaRPr lang="en-GB" sz="1050" dirty="0"/>
                    </a:p>
                  </a:txBody>
                  <a:tcPr>
                    <a:lnL w="12700" cap="flat" cmpd="sng" algn="ctr">
                      <a:solidFill>
                        <a:schemeClr val="tx1"/>
                      </a:solidFill>
                      <a:prstDash val="sysDash"/>
                      <a:round/>
                      <a:headEnd type="none" w="med" len="med"/>
                      <a:tailEnd type="none" w="med" len="med"/>
                    </a:lnL>
                  </a:tcPr>
                </a:tc>
              </a:tr>
              <a:tr h="370840">
                <a:tc>
                  <a:txBody>
                    <a:bodyPr/>
                    <a:lstStyle/>
                    <a:p>
                      <a:r>
                        <a:rPr lang="en-GB" sz="1050" dirty="0" smtClean="0"/>
                        <a:t>The cause is unknown, but we do know it</a:t>
                      </a:r>
                      <a:r>
                        <a:rPr lang="en-GB" sz="1050" baseline="0" dirty="0" smtClean="0"/>
                        <a:t> involves the insulin-producing cells getting destroyed. </a:t>
                      </a:r>
                      <a:endParaRPr lang="en-GB" sz="1050" dirty="0"/>
                    </a:p>
                  </a:txBody>
                  <a:tcPr>
                    <a:lnR w="12700" cap="flat" cmpd="sng" algn="ctr">
                      <a:solidFill>
                        <a:schemeClr val="tx1"/>
                      </a:solidFill>
                      <a:prstDash val="sysDash"/>
                      <a:round/>
                      <a:headEnd type="none" w="med" len="med"/>
                      <a:tailEnd type="none" w="med" len="med"/>
                    </a:lnR>
                  </a:tcPr>
                </a:tc>
                <a:tc>
                  <a:txBody>
                    <a:bodyPr/>
                    <a:lstStyle/>
                    <a:p>
                      <a:r>
                        <a:rPr lang="en-GB" sz="1050" dirty="0" smtClean="0"/>
                        <a:t>Obesity</a:t>
                      </a:r>
                      <a:r>
                        <a:rPr lang="en-GB" sz="1050" baseline="0" dirty="0" smtClean="0"/>
                        <a:t> is a major risk factor for type 2 diabetes. There is also a genetic risk factor. </a:t>
                      </a:r>
                      <a:endParaRPr lang="en-GB" sz="1050" dirty="0"/>
                    </a:p>
                  </a:txBody>
                  <a:tcPr>
                    <a:lnL w="12700" cap="flat" cmpd="sng" algn="ctr">
                      <a:solidFill>
                        <a:schemeClr val="tx1"/>
                      </a:solidFill>
                      <a:prstDash val="sysDash"/>
                      <a:round/>
                      <a:headEnd type="none" w="med" len="med"/>
                      <a:tailEnd type="none" w="med" len="med"/>
                    </a:lnL>
                  </a:tcPr>
                </a:tc>
              </a:tr>
            </a:tbl>
          </a:graphicData>
        </a:graphic>
      </p:graphicFrame>
      <p:sp>
        <p:nvSpPr>
          <p:cNvPr id="12" name="Title 1"/>
          <p:cNvSpPr txBox="1">
            <a:spLocks/>
          </p:cNvSpPr>
          <p:nvPr/>
        </p:nvSpPr>
        <p:spPr>
          <a:xfrm>
            <a:off x="128464" y="877431"/>
            <a:ext cx="5184576" cy="219152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Kidney failure </a:t>
            </a:r>
          </a:p>
          <a:p>
            <a:pPr algn="l"/>
            <a:endParaRPr lang="en-GB" sz="1000" u="sng" dirty="0" smtClean="0">
              <a:latin typeface="+mj-lt"/>
            </a:endParaRPr>
          </a:p>
          <a:p>
            <a:pPr algn="l"/>
            <a:r>
              <a:rPr lang="en-GB" sz="1000" dirty="0" smtClean="0">
                <a:latin typeface="+mj-lt"/>
              </a:rPr>
              <a:t>If they kidneys fail, it is extremely dangerous. Kidney failure can be treated by a kidney </a:t>
            </a:r>
            <a:r>
              <a:rPr lang="en-GB" sz="1000" b="1" dirty="0" smtClean="0">
                <a:latin typeface="+mj-lt"/>
              </a:rPr>
              <a:t>transplant</a:t>
            </a:r>
            <a:r>
              <a:rPr lang="en-GB" sz="1000" dirty="0" smtClean="0">
                <a:latin typeface="+mj-lt"/>
              </a:rPr>
              <a:t> or using kidney </a:t>
            </a:r>
            <a:r>
              <a:rPr lang="en-GB" sz="1000" b="1" dirty="0" smtClean="0">
                <a:latin typeface="+mj-lt"/>
              </a:rPr>
              <a:t>dialysis. </a:t>
            </a:r>
            <a:r>
              <a:rPr lang="en-GB" sz="1000" dirty="0" smtClean="0">
                <a:latin typeface="+mj-lt"/>
              </a:rPr>
              <a:t>A transplant has the benefit for the patient of not needing to spend lots of time on a dialysis machine. However, they need to take </a:t>
            </a:r>
            <a:r>
              <a:rPr lang="en-GB" sz="1000" b="1" dirty="0" smtClean="0">
                <a:latin typeface="+mj-lt"/>
              </a:rPr>
              <a:t>immunosuppressant drugs</a:t>
            </a:r>
            <a:r>
              <a:rPr lang="en-GB" sz="1000" dirty="0" smtClean="0">
                <a:latin typeface="+mj-lt"/>
              </a:rPr>
              <a:t> to prevent rejection of the transplanted kidney. These leave them more susceptible to infections. </a:t>
            </a:r>
          </a:p>
          <a:p>
            <a:pPr algn="l"/>
            <a:endParaRPr lang="en-GB" sz="1000" b="1" dirty="0">
              <a:latin typeface="+mj-lt"/>
            </a:endParaRPr>
          </a:p>
          <a:p>
            <a:pPr algn="l"/>
            <a:r>
              <a:rPr lang="en-GB" sz="1000" dirty="0" smtClean="0">
                <a:latin typeface="+mj-lt"/>
              </a:rPr>
              <a:t>Dialysis  machines keep people with kidney failure alive because they filter the blood for them. However, the patient would need to spend many hours a week connected to the machine to prevent urea reaching unsafe levels in the bloodstream. </a:t>
            </a:r>
          </a:p>
          <a:p>
            <a:pPr algn="l"/>
            <a:endParaRPr lang="en-GB" sz="1000" dirty="0">
              <a:latin typeface="+mj-lt"/>
            </a:endParaRPr>
          </a:p>
          <a:p>
            <a:pPr algn="l"/>
            <a:r>
              <a:rPr lang="en-GB" sz="1000" dirty="0" smtClean="0">
                <a:latin typeface="+mj-lt"/>
              </a:rPr>
              <a:t>The dialysis machine works as shown in the diagram. Notice that inside the machine, there is a </a:t>
            </a:r>
            <a:r>
              <a:rPr lang="en-GB" sz="1000" u="sng" dirty="0" smtClean="0">
                <a:latin typeface="+mj-lt"/>
              </a:rPr>
              <a:t>large surface area </a:t>
            </a:r>
            <a:r>
              <a:rPr lang="en-GB" sz="1000" dirty="0" smtClean="0">
                <a:latin typeface="+mj-lt"/>
              </a:rPr>
              <a:t>to increase the rate of diffusion of urea out of the bloodstream. </a:t>
            </a:r>
            <a:endParaRPr lang="en-GB" sz="1000" dirty="0">
              <a:latin typeface="+mj-lt"/>
            </a:endParaRPr>
          </a:p>
        </p:txBody>
      </p:sp>
      <p:pic>
        <p:nvPicPr>
          <p:cNvPr id="13" name="Picture 2" descr="http://biology-igcse.weebly.com/uploads/1/5/0/7/15070316/7701856.jpg?64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3" y="3090867"/>
            <a:ext cx="5236969" cy="343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2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13: How do Organisms get Sick?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44515322"/>
              </p:ext>
            </p:extLst>
          </p:nvPr>
        </p:nvGraphicFramePr>
        <p:xfrm>
          <a:off x="5457056" y="116632"/>
          <a:ext cx="4310112" cy="2025392"/>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Mutation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Change to DNA, altering its function (this is not necessarily dangerous). In cancer, a specific mutation causes cells to divide uncontrollably.</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err="1" smtClean="0"/>
                        <a:t>Protist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Whole</a:t>
                      </a:r>
                      <a:r>
                        <a:rPr lang="en-GB" sz="1000" baseline="0" dirty="0" smtClean="0"/>
                        <a:t> kingdom of organisms, including some that cause disease.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Transmission</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passing of a pathogen</a:t>
                      </a:r>
                      <a:r>
                        <a:rPr lang="en-GB" sz="1000" baseline="0" dirty="0" smtClean="0"/>
                        <a:t> from one organism to another, leading to the spread of communicable (infectious) disease.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Host</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The organism that a pathogen lives in or on. When you have a cold,</a:t>
                      </a:r>
                      <a:r>
                        <a:rPr lang="en-GB" sz="1000" baseline="0" dirty="0" smtClean="0"/>
                        <a:t> you are the host for the cold virus.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303368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Cancer – a non-communicable disease</a:t>
            </a:r>
          </a:p>
          <a:p>
            <a:pPr algn="l"/>
            <a:endParaRPr lang="en-GB" sz="1000" u="sng" dirty="0" smtClean="0">
              <a:latin typeface="+mj-lt"/>
            </a:endParaRPr>
          </a:p>
          <a:p>
            <a:pPr algn="l"/>
            <a:r>
              <a:rPr lang="en-GB" sz="1000" dirty="0" smtClean="0">
                <a:latin typeface="+mj-lt"/>
              </a:rPr>
              <a:t>Cancer is a </a:t>
            </a:r>
            <a:r>
              <a:rPr lang="en-GB" sz="1000" u="sng" dirty="0" smtClean="0">
                <a:latin typeface="+mj-lt"/>
              </a:rPr>
              <a:t>non-communicable disease</a:t>
            </a:r>
            <a:r>
              <a:rPr lang="en-GB" sz="1000" dirty="0" smtClean="0">
                <a:latin typeface="+mj-lt"/>
              </a:rPr>
              <a:t>. There are many types of cancer, but they all involve changes in cells (</a:t>
            </a:r>
            <a:r>
              <a:rPr lang="en-GB" sz="1000" b="1" dirty="0" smtClean="0">
                <a:latin typeface="+mj-lt"/>
              </a:rPr>
              <a:t>mutations</a:t>
            </a:r>
            <a:r>
              <a:rPr lang="en-GB" sz="1000" dirty="0" smtClean="0">
                <a:latin typeface="+mj-lt"/>
              </a:rPr>
              <a:t>) that lead to the cells growing and dividing in an uncontrolled way. Normally, the </a:t>
            </a:r>
            <a:r>
              <a:rPr lang="en-GB" sz="1000" b="1" dirty="0" smtClean="0">
                <a:latin typeface="+mj-lt"/>
              </a:rPr>
              <a:t>cell cycle </a:t>
            </a:r>
            <a:r>
              <a:rPr lang="en-GB" sz="1000" dirty="0" smtClean="0">
                <a:latin typeface="+mj-lt"/>
              </a:rPr>
              <a:t>(see topic 6) controls cell growth and division, so the body only replaces lost cells. However, in cancer, the control mechanisms are broken and cells divide out of control, producing a mass of cells called a </a:t>
            </a:r>
            <a:r>
              <a:rPr lang="en-GB" sz="1000" b="1" dirty="0" smtClean="0">
                <a:latin typeface="+mj-lt"/>
              </a:rPr>
              <a:t>tumour</a:t>
            </a:r>
            <a:r>
              <a:rPr lang="en-GB" sz="1000" dirty="0" smtClean="0">
                <a:latin typeface="+mj-lt"/>
              </a:rPr>
              <a:t>. </a:t>
            </a:r>
          </a:p>
          <a:p>
            <a:pPr algn="l"/>
            <a:endParaRPr lang="en-GB" sz="1000" dirty="0">
              <a:latin typeface="+mj-lt"/>
            </a:endParaRPr>
          </a:p>
          <a:p>
            <a:pPr marL="171450" indent="-171450" algn="l">
              <a:buFont typeface="Arial" panose="020B0604020202020204" pitchFamily="34" charset="0"/>
              <a:buChar char="•"/>
            </a:pPr>
            <a:r>
              <a:rPr lang="en-GB" sz="1000" b="1" dirty="0" smtClean="0">
                <a:latin typeface="+mj-lt"/>
              </a:rPr>
              <a:t>Benign tumours</a:t>
            </a:r>
            <a:r>
              <a:rPr lang="en-GB" sz="1000" dirty="0" smtClean="0">
                <a:latin typeface="+mj-lt"/>
              </a:rPr>
              <a:t> are growths of abnormal cells, but these do not invade other parts of the body. This is because the tumour is restricted to one area and often surrounded by a membrane. This makes them much less dangerous than </a:t>
            </a:r>
            <a:r>
              <a:rPr lang="en-GB" sz="1000" b="1" dirty="0" smtClean="0">
                <a:latin typeface="+mj-lt"/>
              </a:rPr>
              <a:t>malignant tumours</a:t>
            </a:r>
            <a:r>
              <a:rPr lang="en-GB" sz="1000" dirty="0" smtClean="0">
                <a:latin typeface="+mj-lt"/>
              </a:rPr>
              <a:t>. </a:t>
            </a:r>
          </a:p>
          <a:p>
            <a:pPr marL="171450" indent="-171450" algn="l">
              <a:buFont typeface="Arial" panose="020B0604020202020204" pitchFamily="34" charset="0"/>
              <a:buChar char="•"/>
            </a:pPr>
            <a:r>
              <a:rPr lang="en-GB" sz="1000" b="1" dirty="0" smtClean="0">
                <a:latin typeface="+mj-lt"/>
              </a:rPr>
              <a:t>Malignant tumours</a:t>
            </a:r>
            <a:r>
              <a:rPr lang="en-GB" sz="1000" dirty="0" smtClean="0">
                <a:latin typeface="+mj-lt"/>
              </a:rPr>
              <a:t> cause cancer as you’d normally think of it. The cells grow out of control and invade nearby tissues. When mutated cells break off the tumour and get into the bloodstream, the cancer can spread around the body. The mutated cells can then cause more tumours, elsewhere. These are called </a:t>
            </a:r>
            <a:r>
              <a:rPr lang="en-GB" sz="1000" b="1" dirty="0" smtClean="0">
                <a:latin typeface="+mj-lt"/>
              </a:rPr>
              <a:t>secondary tumours</a:t>
            </a:r>
            <a:r>
              <a:rPr lang="en-GB" sz="1000" dirty="0" smtClean="0">
                <a:latin typeface="+mj-lt"/>
              </a:rPr>
              <a:t>. </a:t>
            </a:r>
          </a:p>
          <a:p>
            <a:pPr algn="l"/>
            <a:endParaRPr lang="en-GB" sz="1000" b="1" dirty="0">
              <a:latin typeface="+mj-lt"/>
            </a:endParaRPr>
          </a:p>
          <a:p>
            <a:pPr algn="l"/>
            <a:r>
              <a:rPr lang="en-GB" sz="1000" dirty="0" smtClean="0">
                <a:latin typeface="+mj-lt"/>
              </a:rPr>
              <a:t>In terms of risk factors for cancer, some are very clearly identified (like smoking as a risk factor for lung cancer). There can be </a:t>
            </a:r>
            <a:r>
              <a:rPr lang="en-GB" sz="1000" b="1" dirty="0" smtClean="0">
                <a:latin typeface="+mj-lt"/>
              </a:rPr>
              <a:t>genetic </a:t>
            </a:r>
            <a:r>
              <a:rPr lang="en-GB" sz="1000" dirty="0" smtClean="0">
                <a:latin typeface="+mj-lt"/>
              </a:rPr>
              <a:t>risk factors for some types of cancer (so the risk factor is inherited from the parents). </a:t>
            </a:r>
          </a:p>
        </p:txBody>
      </p:sp>
      <p:sp>
        <p:nvSpPr>
          <p:cNvPr id="27" name="Title 1"/>
          <p:cNvSpPr txBox="1">
            <a:spLocks/>
          </p:cNvSpPr>
          <p:nvPr/>
        </p:nvSpPr>
        <p:spPr>
          <a:xfrm>
            <a:off x="128464" y="3942406"/>
            <a:ext cx="5184576" cy="271760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Communicable diseases and </a:t>
            </a:r>
            <a:r>
              <a:rPr lang="en-GB" sz="1200" dirty="0">
                <a:latin typeface="Berlin Sans FB Demi" panose="020E0802020502020306" pitchFamily="34" charset="0"/>
              </a:rPr>
              <a:t>p</a:t>
            </a:r>
            <a:r>
              <a:rPr lang="en-GB" sz="1200" dirty="0" smtClean="0">
                <a:latin typeface="Berlin Sans FB Demi" panose="020E0802020502020306" pitchFamily="34" charset="0"/>
              </a:rPr>
              <a:t>athogens</a:t>
            </a:r>
          </a:p>
          <a:p>
            <a:pPr algn="l"/>
            <a:endParaRPr lang="en-GB" sz="1000" u="sng" dirty="0" smtClean="0">
              <a:latin typeface="+mj-lt"/>
            </a:endParaRPr>
          </a:p>
          <a:p>
            <a:pPr algn="l"/>
            <a:r>
              <a:rPr lang="en-GB" sz="1000" dirty="0" smtClean="0">
                <a:latin typeface="+mj-lt"/>
              </a:rPr>
              <a:t>Communicable diseases are sometimes called infectious disease, since they always result from an infection by a </a:t>
            </a:r>
            <a:r>
              <a:rPr lang="en-GB" sz="1000" b="1" dirty="0" smtClean="0">
                <a:latin typeface="+mj-lt"/>
              </a:rPr>
              <a:t>pathogen</a:t>
            </a:r>
            <a:r>
              <a:rPr lang="en-GB" sz="1000" dirty="0" smtClean="0">
                <a:latin typeface="+mj-lt"/>
              </a:rPr>
              <a:t>. All organisms can be infected by pathogens, so all organisms can suffer from communicable diseases (yes, including plants, and even bacteria can be infected by viruses!). You need to know details of specific diseases (next page), but here is a general description of how each kind of pathogen causes disease: </a:t>
            </a:r>
          </a:p>
          <a:p>
            <a:pPr marL="179388" indent="-179388" algn="l">
              <a:buFont typeface="Arial" panose="020B0604020202020204" pitchFamily="34" charset="0"/>
              <a:buChar char="•"/>
            </a:pPr>
            <a:r>
              <a:rPr lang="en-GB" sz="1000" b="1" dirty="0"/>
              <a:t>Bacteria </a:t>
            </a:r>
            <a:r>
              <a:rPr lang="en-GB" sz="1000" dirty="0"/>
              <a:t>can cause disease if they enter our bodies. They </a:t>
            </a:r>
            <a:r>
              <a:rPr lang="en-GB" sz="1000" b="1" dirty="0"/>
              <a:t>reproduce </a:t>
            </a:r>
            <a:r>
              <a:rPr lang="en-GB" sz="1000" dirty="0"/>
              <a:t>rapidly and can release poisonous chemicals, called </a:t>
            </a:r>
            <a:r>
              <a:rPr lang="en-GB" sz="1000" b="1" dirty="0"/>
              <a:t>toxins</a:t>
            </a:r>
            <a:r>
              <a:rPr lang="en-GB" sz="1000" dirty="0"/>
              <a:t>, that damage our cells. Examples of diseases caused by pathogenic bacteria include cholera, tuberculosis (TB) and food poisoning. </a:t>
            </a:r>
          </a:p>
          <a:p>
            <a:pPr marL="179388" indent="-179388" algn="l">
              <a:buFont typeface="Arial" panose="020B0604020202020204" pitchFamily="34" charset="0"/>
              <a:buChar char="•"/>
            </a:pPr>
            <a:r>
              <a:rPr lang="en-GB" sz="1000" b="1" dirty="0"/>
              <a:t>Viruses </a:t>
            </a:r>
            <a:r>
              <a:rPr lang="en-GB" sz="1000" dirty="0"/>
              <a:t>need a host to survive. </a:t>
            </a:r>
            <a:r>
              <a:rPr lang="en-GB" sz="1000" dirty="0" smtClean="0"/>
              <a:t>They </a:t>
            </a:r>
            <a:r>
              <a:rPr lang="en-GB" sz="1000" dirty="0"/>
              <a:t>cause disease symptoms by reproducing </a:t>
            </a:r>
            <a:r>
              <a:rPr lang="en-GB" sz="1000" b="1" dirty="0"/>
              <a:t>inside</a:t>
            </a:r>
            <a:r>
              <a:rPr lang="en-GB" sz="1000" dirty="0"/>
              <a:t> cells, and bursting the cell from the inside. This releases them, so they can be passed onto other host cells or other people (e.g. by coughing or sneezing out mucus that contains the viruses).</a:t>
            </a:r>
          </a:p>
          <a:p>
            <a:pPr marL="179388" indent="-179388" algn="l">
              <a:buFont typeface="Arial" panose="020B0604020202020204" pitchFamily="34" charset="0"/>
              <a:buChar char="•"/>
            </a:pPr>
            <a:r>
              <a:rPr lang="en-GB" sz="1000" b="1" dirty="0"/>
              <a:t>Fungi</a:t>
            </a:r>
            <a:r>
              <a:rPr lang="en-GB" sz="1000" dirty="0"/>
              <a:t> can also cause disease, by growing on living tissue (for example, athlete’s foot is caused by a fungus). </a:t>
            </a:r>
            <a:endParaRPr lang="en-GB" sz="1000" dirty="0" smtClean="0"/>
          </a:p>
          <a:p>
            <a:pPr marL="179388" indent="-179388" algn="l">
              <a:buFont typeface="Arial" panose="020B0604020202020204" pitchFamily="34" charset="0"/>
              <a:buChar char="•"/>
            </a:pPr>
            <a:r>
              <a:rPr lang="en-GB" sz="1000" b="1" dirty="0" err="1" smtClean="0"/>
              <a:t>Protists</a:t>
            </a:r>
            <a:r>
              <a:rPr lang="en-GB" sz="1000" dirty="0" smtClean="0"/>
              <a:t> can cause disease, as they can live in host organisms. A good example is the malarial </a:t>
            </a:r>
            <a:r>
              <a:rPr lang="en-GB" sz="1000" dirty="0" err="1" smtClean="0"/>
              <a:t>protist</a:t>
            </a:r>
            <a:r>
              <a:rPr lang="en-GB" sz="1000" dirty="0" smtClean="0"/>
              <a:t>, that causes malaria. </a:t>
            </a:r>
            <a:endParaRPr lang="en-GB" sz="1000" b="1" dirty="0"/>
          </a:p>
          <a:p>
            <a:pPr algn="l"/>
            <a:endParaRPr lang="en-GB" sz="1000" dirty="0">
              <a:latin typeface="+mj-lt"/>
            </a:endParaRPr>
          </a:p>
        </p:txBody>
      </p:sp>
      <p:sp>
        <p:nvSpPr>
          <p:cNvPr id="38" name="Title 1"/>
          <p:cNvSpPr txBox="1">
            <a:spLocks/>
          </p:cNvSpPr>
          <p:nvPr/>
        </p:nvSpPr>
        <p:spPr>
          <a:xfrm>
            <a:off x="5457055" y="2419028"/>
            <a:ext cx="4320481" cy="180206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Spread of communicable diseases is caused by the transmission of pathogens</a:t>
            </a:r>
          </a:p>
          <a:p>
            <a:pPr algn="l"/>
            <a:endParaRPr lang="en-GB" sz="1000" u="sng" dirty="0" smtClean="0">
              <a:latin typeface="+mj-lt"/>
            </a:endParaRPr>
          </a:p>
          <a:p>
            <a:pPr algn="l"/>
            <a:r>
              <a:rPr lang="en-GB" sz="1000" dirty="0" smtClean="0">
                <a:latin typeface="+mj-lt"/>
              </a:rPr>
              <a:t>A big problem with pathogens is that they can be passed from one host to another, so the disease they cause can spread. See the table for the methods by which pathogens can be </a:t>
            </a:r>
            <a:r>
              <a:rPr lang="en-GB" sz="1000" b="1" dirty="0" smtClean="0">
                <a:latin typeface="+mj-lt"/>
              </a:rPr>
              <a:t>transmitted</a:t>
            </a:r>
            <a:r>
              <a:rPr lang="en-GB" sz="1000" dirty="0" smtClean="0">
                <a:latin typeface="+mj-lt"/>
              </a:rPr>
              <a:t>. </a:t>
            </a:r>
          </a:p>
          <a:p>
            <a:pPr algn="l"/>
            <a:endParaRPr lang="en-GB" sz="1000" dirty="0">
              <a:latin typeface="+mj-lt"/>
            </a:endParaRPr>
          </a:p>
          <a:p>
            <a:pPr algn="l"/>
            <a:r>
              <a:rPr lang="en-GB" sz="1000" dirty="0" smtClean="0">
                <a:latin typeface="+mj-lt"/>
              </a:rPr>
              <a:t>We can attempt to reduce the transmission of pathogens by: vaccinating people; destroying vectors (e.g. killing mosquitos with pesticides); being hygienic (i.e. washing our hands!); isolating people who are infected in special hospital wards. </a:t>
            </a:r>
          </a:p>
        </p:txBody>
      </p:sp>
      <p:graphicFrame>
        <p:nvGraphicFramePr>
          <p:cNvPr id="8" name="Table 7"/>
          <p:cNvGraphicFramePr>
            <a:graphicFrameLocks noGrp="1"/>
          </p:cNvGraphicFramePr>
          <p:nvPr>
            <p:extLst>
              <p:ext uri="{D42A27DB-BD31-4B8C-83A1-F6EECF244321}">
                <p14:modId xmlns:p14="http://schemas.microsoft.com/office/powerpoint/2010/main" val="1656113855"/>
              </p:ext>
            </p:extLst>
          </p:nvPr>
        </p:nvGraphicFramePr>
        <p:xfrm>
          <a:off x="5457056" y="4365104"/>
          <a:ext cx="4352867" cy="2286000"/>
        </p:xfrm>
        <a:graphic>
          <a:graphicData uri="http://schemas.openxmlformats.org/drawingml/2006/table">
            <a:tbl>
              <a:tblPr firstRow="1" bandRow="1">
                <a:tableStyleId>{D7AC3CCA-C797-4891-BE02-D94E43425B78}</a:tableStyleId>
              </a:tblPr>
              <a:tblGrid>
                <a:gridCol w="1159370"/>
                <a:gridCol w="3193497"/>
              </a:tblGrid>
              <a:tr h="319816">
                <a:tc>
                  <a:txBody>
                    <a:bodyPr/>
                    <a:lstStyle/>
                    <a:p>
                      <a:pPr algn="ctr"/>
                      <a:r>
                        <a:rPr lang="en-GB" sz="1050" dirty="0" smtClean="0"/>
                        <a:t>Direct types of transmission</a:t>
                      </a:r>
                      <a:endParaRPr lang="en-GB" sz="1050" dirty="0"/>
                    </a:p>
                  </a:txBody>
                  <a:tcPr/>
                </a:tc>
                <a:tc>
                  <a:txBody>
                    <a:bodyPr/>
                    <a:lstStyle/>
                    <a:p>
                      <a:pPr algn="ctr"/>
                      <a:r>
                        <a:rPr lang="en-GB" sz="1050" dirty="0" smtClean="0"/>
                        <a:t>Indirect</a:t>
                      </a:r>
                      <a:r>
                        <a:rPr lang="en-GB" sz="1050" baseline="0" dirty="0" smtClean="0"/>
                        <a:t> types of transmission</a:t>
                      </a:r>
                      <a:endParaRPr lang="en-GB" sz="1050" dirty="0"/>
                    </a:p>
                  </a:txBody>
                  <a:tcPr/>
                </a:tc>
              </a:tr>
              <a:tr h="370840">
                <a:tc>
                  <a:txBody>
                    <a:bodyPr/>
                    <a:lstStyle/>
                    <a:p>
                      <a:r>
                        <a:rPr lang="en-GB" sz="1050" dirty="0" smtClean="0"/>
                        <a:t>Direct contact e.g.</a:t>
                      </a:r>
                      <a:r>
                        <a:rPr lang="en-GB" sz="1050" baseline="0" dirty="0" smtClean="0"/>
                        <a:t> shaking hands or kissing</a:t>
                      </a:r>
                      <a:endParaRPr lang="en-GB" sz="1050" dirty="0"/>
                    </a:p>
                  </a:txBody>
                  <a:tcPr/>
                </a:tc>
                <a:tc>
                  <a:txBody>
                    <a:bodyPr/>
                    <a:lstStyle/>
                    <a:p>
                      <a:r>
                        <a:rPr lang="en-GB" sz="1050" dirty="0" smtClean="0"/>
                        <a:t>A vector</a:t>
                      </a:r>
                      <a:r>
                        <a:rPr lang="en-GB" sz="1050" baseline="0" dirty="0" smtClean="0"/>
                        <a:t> (animal) carries the pathogen e.g. mosquitos carry the pathogen that causes malaria</a:t>
                      </a:r>
                      <a:endParaRPr lang="en-GB" sz="1050" dirty="0"/>
                    </a:p>
                  </a:txBody>
                  <a:tcPr/>
                </a:tc>
              </a:tr>
              <a:tr h="370840">
                <a:tc>
                  <a:txBody>
                    <a:bodyPr/>
                    <a:lstStyle/>
                    <a:p>
                      <a:r>
                        <a:rPr lang="en-GB" sz="1050" dirty="0" smtClean="0"/>
                        <a:t>Sexual contact</a:t>
                      </a:r>
                      <a:endParaRPr lang="en-GB" sz="1050" dirty="0"/>
                    </a:p>
                  </a:txBody>
                  <a:tcPr/>
                </a:tc>
                <a:tc>
                  <a:txBody>
                    <a:bodyPr/>
                    <a:lstStyle/>
                    <a:p>
                      <a:r>
                        <a:rPr lang="en-GB" sz="1050" dirty="0" smtClean="0"/>
                        <a:t>Droplet infection:</a:t>
                      </a:r>
                      <a:r>
                        <a:rPr lang="en-GB" sz="1050" baseline="0" dirty="0" smtClean="0"/>
                        <a:t> droplets of mucus containing a pathogen are sneezed or coughed out by an infected person, and breathed in by someone else. We can also say the pathogen is airborne. </a:t>
                      </a:r>
                      <a:endParaRPr lang="en-GB" sz="1050" dirty="0"/>
                    </a:p>
                  </a:txBody>
                  <a:tcPr/>
                </a:tc>
              </a:tr>
              <a:tr h="370840">
                <a:tc>
                  <a:txBody>
                    <a:bodyPr/>
                    <a:lstStyle/>
                    <a:p>
                      <a:r>
                        <a:rPr lang="en-GB" sz="1050" dirty="0" smtClean="0"/>
                        <a:t>From mother to foetus over the placenta</a:t>
                      </a:r>
                      <a:endParaRPr lang="en-GB" sz="1050" dirty="0"/>
                    </a:p>
                  </a:txBody>
                  <a:tcPr/>
                </a:tc>
                <a:tc>
                  <a:txBody>
                    <a:bodyPr/>
                    <a:lstStyle/>
                    <a:p>
                      <a:r>
                        <a:rPr lang="en-GB" sz="1050" dirty="0" smtClean="0"/>
                        <a:t>Waterborne – the pathogen infects water</a:t>
                      </a:r>
                      <a:r>
                        <a:rPr lang="en-GB" sz="1050" baseline="0" dirty="0" smtClean="0"/>
                        <a:t> and moves between people when they drink the water</a:t>
                      </a:r>
                      <a:endParaRPr lang="en-GB" sz="1050" dirty="0"/>
                    </a:p>
                  </a:txBody>
                  <a:tcPr/>
                </a:tc>
              </a:tr>
            </a:tbl>
          </a:graphicData>
        </a:graphic>
      </p:graphicFrame>
    </p:spTree>
    <p:extLst>
      <p:ext uri="{BB962C8B-B14F-4D97-AF65-F5344CB8AC3E}">
        <p14:creationId xmlns:p14="http://schemas.microsoft.com/office/powerpoint/2010/main" val="178927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 y="116633"/>
            <a:ext cx="5184576" cy="648071"/>
          </a:xfrm>
        </p:spPr>
        <p:style>
          <a:lnRef idx="2">
            <a:schemeClr val="accent3"/>
          </a:lnRef>
          <a:fillRef idx="1">
            <a:schemeClr val="lt1"/>
          </a:fillRef>
          <a:effectRef idx="0">
            <a:schemeClr val="accent3"/>
          </a:effectRef>
          <a:fontRef idx="minor">
            <a:schemeClr val="dk1"/>
          </a:fontRef>
        </p:style>
        <p:txBody>
          <a:bodyPr>
            <a:normAutofit/>
          </a:bodyPr>
          <a:lstStyle/>
          <a:p>
            <a:pPr algn="l"/>
            <a:r>
              <a:rPr lang="en-GB" sz="1600" u="sng" dirty="0" smtClean="0">
                <a:latin typeface="Berlin Sans FB Demi" panose="020E0802020502020306" pitchFamily="34" charset="0"/>
              </a:rPr>
              <a:t>Biology Knowledge Organiser</a:t>
            </a:r>
            <a:br>
              <a:rPr lang="en-GB" sz="1600" u="sng" dirty="0" smtClean="0">
                <a:latin typeface="Berlin Sans FB Demi" panose="020E0802020502020306" pitchFamily="34" charset="0"/>
              </a:rPr>
            </a:br>
            <a:r>
              <a:rPr lang="en-GB" sz="1600" u="sng" dirty="0" smtClean="0">
                <a:latin typeface="Berlin Sans FB Demi" panose="020E0802020502020306" pitchFamily="34" charset="0"/>
              </a:rPr>
              <a:t>Topic 13: How do Organisms get Sick? </a:t>
            </a:r>
            <a:endParaRPr lang="en-GB" sz="1600" u="sng" dirty="0">
              <a:latin typeface="Berlin Sans FB Demi" panose="020E08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39016424"/>
              </p:ext>
            </p:extLst>
          </p:nvPr>
        </p:nvGraphicFramePr>
        <p:xfrm>
          <a:off x="5457056" y="116632"/>
          <a:ext cx="4310112" cy="2455024"/>
        </p:xfrm>
        <a:graphic>
          <a:graphicData uri="http://schemas.openxmlformats.org/drawingml/2006/table">
            <a:tbl>
              <a:tblPr firstRow="1" bandRow="1">
                <a:tableStyleId>{5940675A-B579-460E-94D1-54222C63F5DA}</a:tableStyleId>
              </a:tblPr>
              <a:tblGrid>
                <a:gridCol w="1008112"/>
                <a:gridCol w="3302000"/>
              </a:tblGrid>
              <a:tr h="288032">
                <a:tc>
                  <a:txBody>
                    <a:bodyPr/>
                    <a:lstStyle/>
                    <a:p>
                      <a:pPr algn="l"/>
                      <a:r>
                        <a:rPr lang="en-GB" sz="1000" b="1" dirty="0" smtClean="0"/>
                        <a:t>Key</a:t>
                      </a:r>
                      <a:r>
                        <a:rPr lang="en-GB" sz="1000" b="1" baseline="0" dirty="0" smtClean="0"/>
                        <a:t> Terms</a:t>
                      </a:r>
                      <a:endParaRPr lang="en-GB"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dirty="0" smtClean="0"/>
                        <a:t>Definitions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Fever</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Disease symptom linked to raised body temperature, thanks to disruption of the normal homeostasis mechanisms.</a:t>
                      </a:r>
                      <a:r>
                        <a:rPr lang="en-GB" sz="1000" baseline="0" dirty="0" smtClean="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HIV</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Human Immunodeficiency Virus. A</a:t>
                      </a:r>
                      <a:r>
                        <a:rPr lang="en-GB" sz="1000" baseline="0" dirty="0" smtClean="0"/>
                        <a:t> virus that uses immune cells as host cells. HIV infection causes AIDS, but if treated properly, AIDS will never develop in an infected individual.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dirty="0" smtClean="0"/>
                        <a:t>AIDS</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Acquired Immunodeficiency</a:t>
                      </a:r>
                      <a:r>
                        <a:rPr lang="en-GB" sz="1000" baseline="0" dirty="0" smtClean="0"/>
                        <a:t> Syndrome. A condition in which the immune system is seriously weakened due to infection by the HIV virus.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7232">
                <a:tc>
                  <a:txBody>
                    <a:bodyPr/>
                    <a:lstStyle/>
                    <a:p>
                      <a:pPr algn="l"/>
                      <a:r>
                        <a:rPr lang="en-GB" sz="1000" i="1" dirty="0" smtClean="0"/>
                        <a:t>Salmonella</a:t>
                      </a:r>
                      <a:endParaRPr lang="en-GB" sz="1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genus of bacteria that can cause food poisoning.</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6432">
                <a:tc>
                  <a:txBody>
                    <a:bodyPr/>
                    <a:lstStyle/>
                    <a:p>
                      <a:pPr algn="l"/>
                      <a:r>
                        <a:rPr lang="en-GB" sz="1000" dirty="0" smtClean="0"/>
                        <a:t>Discharge</a:t>
                      </a:r>
                      <a:endParaRPr lang="en-GB"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smtClean="0"/>
                        <a:t>A substance</a:t>
                      </a:r>
                      <a:r>
                        <a:rPr lang="en-GB" sz="1000" baseline="0" dirty="0" smtClean="0"/>
                        <a:t> being produced by the body that should not be there – a sign of disease.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le 1"/>
          <p:cNvSpPr txBox="1">
            <a:spLocks/>
          </p:cNvSpPr>
          <p:nvPr/>
        </p:nvSpPr>
        <p:spPr>
          <a:xfrm>
            <a:off x="128464" y="836712"/>
            <a:ext cx="5184576" cy="331236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Viral diseases </a:t>
            </a:r>
          </a:p>
          <a:p>
            <a:pPr algn="l"/>
            <a:endParaRPr lang="en-GB" sz="1000" u="sng" dirty="0" smtClean="0">
              <a:latin typeface="+mj-lt"/>
            </a:endParaRPr>
          </a:p>
          <a:p>
            <a:pPr algn="l"/>
            <a:r>
              <a:rPr lang="en-GB" sz="1000" b="1" u="sng" dirty="0" smtClean="0">
                <a:latin typeface="+mj-lt"/>
              </a:rPr>
              <a:t>Measles</a:t>
            </a:r>
            <a:r>
              <a:rPr lang="en-GB" sz="1000" dirty="0" smtClean="0">
                <a:latin typeface="+mj-lt"/>
              </a:rPr>
              <a:t> is caused by a virus. It is spread by </a:t>
            </a:r>
            <a:r>
              <a:rPr lang="en-GB" sz="1000" u="sng" dirty="0" smtClean="0">
                <a:latin typeface="+mj-lt"/>
              </a:rPr>
              <a:t>droplet infection</a:t>
            </a:r>
            <a:r>
              <a:rPr lang="en-GB" sz="1000" dirty="0" smtClean="0">
                <a:latin typeface="+mj-lt"/>
              </a:rPr>
              <a:t>: you’d catch it if you inhaled the droplets containing the virus that someone infected coughed or sneezed out. The symptoms include </a:t>
            </a:r>
            <a:r>
              <a:rPr lang="en-GB" sz="1000" b="1" dirty="0" smtClean="0">
                <a:latin typeface="+mj-lt"/>
              </a:rPr>
              <a:t>fever</a:t>
            </a:r>
            <a:r>
              <a:rPr lang="en-GB" sz="1000" dirty="0" smtClean="0">
                <a:latin typeface="+mj-lt"/>
              </a:rPr>
              <a:t> and  a </a:t>
            </a:r>
            <a:r>
              <a:rPr lang="en-GB" sz="1000" b="1" dirty="0" smtClean="0">
                <a:latin typeface="+mj-lt"/>
              </a:rPr>
              <a:t>red rash on the skin</a:t>
            </a:r>
            <a:r>
              <a:rPr lang="en-GB" sz="1000" dirty="0" smtClean="0">
                <a:latin typeface="+mj-lt"/>
              </a:rPr>
              <a:t>. Measles is a serious disease – it can even be </a:t>
            </a:r>
            <a:r>
              <a:rPr lang="en-GB" sz="1000" b="1" dirty="0" smtClean="0">
                <a:latin typeface="+mj-lt"/>
              </a:rPr>
              <a:t>fatal</a:t>
            </a:r>
            <a:r>
              <a:rPr lang="en-GB" sz="1000" dirty="0" smtClean="0">
                <a:latin typeface="+mj-lt"/>
              </a:rPr>
              <a:t> if there are complications. So, most young children are </a:t>
            </a:r>
            <a:r>
              <a:rPr lang="en-GB" sz="1000" u="sng" dirty="0" smtClean="0">
                <a:latin typeface="+mj-lt"/>
              </a:rPr>
              <a:t>vaccinated</a:t>
            </a:r>
            <a:r>
              <a:rPr lang="en-GB" sz="1000" dirty="0" smtClean="0">
                <a:latin typeface="+mj-lt"/>
              </a:rPr>
              <a:t> against measles. </a:t>
            </a:r>
          </a:p>
          <a:p>
            <a:pPr algn="l"/>
            <a:endParaRPr lang="en-GB" sz="1000" dirty="0">
              <a:latin typeface="+mj-lt"/>
            </a:endParaRPr>
          </a:p>
          <a:p>
            <a:pPr algn="l"/>
            <a:r>
              <a:rPr lang="en-GB" sz="1000" b="1" u="sng" dirty="0" smtClean="0">
                <a:latin typeface="+mj-lt"/>
              </a:rPr>
              <a:t>HIV</a:t>
            </a:r>
            <a:r>
              <a:rPr lang="en-GB" sz="1000" dirty="0" smtClean="0">
                <a:latin typeface="+mj-lt"/>
              </a:rPr>
              <a:t> is a virus that can only be spread by exchange of body fluids: </a:t>
            </a:r>
            <a:r>
              <a:rPr lang="en-GB" sz="1000" u="sng" dirty="0" smtClean="0">
                <a:latin typeface="+mj-lt"/>
              </a:rPr>
              <a:t>sexual contact </a:t>
            </a:r>
            <a:r>
              <a:rPr lang="en-GB" sz="1000" dirty="0" smtClean="0">
                <a:latin typeface="+mj-lt"/>
              </a:rPr>
              <a:t>or when blood is mixed – which can happen when </a:t>
            </a:r>
            <a:r>
              <a:rPr lang="en-GB" sz="1000" i="1" dirty="0" smtClean="0">
                <a:latin typeface="+mj-lt"/>
              </a:rPr>
              <a:t>intravenous drug users </a:t>
            </a:r>
            <a:r>
              <a:rPr lang="en-GB" sz="1000" dirty="0" smtClean="0">
                <a:latin typeface="+mj-lt"/>
              </a:rPr>
              <a:t>share needles. HIV cannot be transmitted by kissing or by droplet infection. Infection with HIV causes flu-like symptoms first, but these go away after a couple of weeks. However, the virus has not gone from body – it is living inside immune cells (white blood cells). HIV is NOT the same thing as AIDS, but AIDS can arise from infection by HIV unless treatment takes place. The treatment is </a:t>
            </a:r>
            <a:r>
              <a:rPr lang="en-GB" sz="1000" b="1" dirty="0" smtClean="0">
                <a:latin typeface="+mj-lt"/>
              </a:rPr>
              <a:t>antiretroviral drugs</a:t>
            </a:r>
            <a:r>
              <a:rPr lang="en-GB" sz="1000" dirty="0">
                <a:latin typeface="+mj-lt"/>
              </a:rPr>
              <a:t> </a:t>
            </a:r>
            <a:r>
              <a:rPr lang="en-GB" sz="1000" dirty="0" smtClean="0">
                <a:latin typeface="+mj-lt"/>
              </a:rPr>
              <a:t>(so called because HIV is a type of virus called a retrovirus). Without this treatment, AIDS will occur. Here, the body’s immune system is so badly damaged it cannot </a:t>
            </a:r>
          </a:p>
          <a:p>
            <a:pPr algn="l"/>
            <a:r>
              <a:rPr lang="en-GB" sz="1000" dirty="0" smtClean="0">
                <a:latin typeface="+mj-lt"/>
              </a:rPr>
              <a:t>fight off other infections or cancers – so it is very serious. </a:t>
            </a:r>
          </a:p>
          <a:p>
            <a:pPr algn="l"/>
            <a:endParaRPr lang="en-GB" sz="1000" dirty="0">
              <a:latin typeface="+mj-lt"/>
            </a:endParaRPr>
          </a:p>
          <a:p>
            <a:pPr algn="l"/>
            <a:r>
              <a:rPr lang="en-GB" sz="1000" b="1" u="sng" dirty="0" smtClean="0">
                <a:latin typeface="+mj-lt"/>
              </a:rPr>
              <a:t>Tobacco mosaic virus</a:t>
            </a:r>
            <a:r>
              <a:rPr lang="en-GB" sz="1000" b="1" dirty="0" smtClean="0">
                <a:latin typeface="+mj-lt"/>
              </a:rPr>
              <a:t> </a:t>
            </a:r>
            <a:r>
              <a:rPr lang="en-GB" sz="1000" dirty="0" smtClean="0">
                <a:latin typeface="+mj-lt"/>
              </a:rPr>
              <a:t>(TMV for short) is a pathogen affecting </a:t>
            </a:r>
            <a:r>
              <a:rPr lang="en-GB" sz="1000" b="1" dirty="0" smtClean="0">
                <a:latin typeface="+mj-lt"/>
              </a:rPr>
              <a:t>plants</a:t>
            </a:r>
            <a:r>
              <a:rPr lang="en-GB" sz="1000" dirty="0" smtClean="0">
                <a:latin typeface="+mj-lt"/>
              </a:rPr>
              <a:t>. </a:t>
            </a:r>
          </a:p>
          <a:p>
            <a:pPr algn="l"/>
            <a:r>
              <a:rPr lang="en-GB" sz="1000" dirty="0" smtClean="0">
                <a:latin typeface="+mj-lt"/>
              </a:rPr>
              <a:t>In spite of its name, it affects many species of plant (including </a:t>
            </a:r>
          </a:p>
          <a:p>
            <a:pPr algn="l"/>
            <a:r>
              <a:rPr lang="en-GB" sz="1000" dirty="0" smtClean="0">
                <a:latin typeface="+mj-lt"/>
              </a:rPr>
              <a:t>tomatoes – see photo). TMV causes discolouration of the leaves, </a:t>
            </a:r>
          </a:p>
          <a:p>
            <a:pPr algn="l"/>
            <a:r>
              <a:rPr lang="en-GB" sz="1000" dirty="0" smtClean="0">
                <a:latin typeface="+mj-lt"/>
              </a:rPr>
              <a:t>giving a mosaic pattern. This hinders photosynthesis, so plants </a:t>
            </a:r>
          </a:p>
          <a:p>
            <a:pPr algn="l"/>
            <a:r>
              <a:rPr lang="en-GB" sz="1000" dirty="0" smtClean="0">
                <a:latin typeface="+mj-lt"/>
              </a:rPr>
              <a:t>don’t grow very well if they are infected by TMV. </a:t>
            </a:r>
          </a:p>
        </p:txBody>
      </p:sp>
      <p:sp>
        <p:nvSpPr>
          <p:cNvPr id="27" name="Title 1"/>
          <p:cNvSpPr txBox="1">
            <a:spLocks/>
          </p:cNvSpPr>
          <p:nvPr/>
        </p:nvSpPr>
        <p:spPr>
          <a:xfrm>
            <a:off x="128464" y="4221088"/>
            <a:ext cx="5184576" cy="244827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Bacterial diseases</a:t>
            </a:r>
          </a:p>
          <a:p>
            <a:pPr algn="l"/>
            <a:endParaRPr lang="en-GB" sz="1000" u="sng" dirty="0" smtClean="0">
              <a:latin typeface="+mj-lt"/>
            </a:endParaRPr>
          </a:p>
          <a:p>
            <a:pPr algn="l"/>
            <a:r>
              <a:rPr lang="en-GB" sz="1000" b="1" i="1" u="sng" dirty="0" smtClean="0">
                <a:latin typeface="+mj-lt"/>
              </a:rPr>
              <a:t>Salmonella </a:t>
            </a:r>
            <a:r>
              <a:rPr lang="en-GB" sz="1000" b="1" u="sng" dirty="0" smtClean="0">
                <a:latin typeface="+mj-lt"/>
              </a:rPr>
              <a:t>food poisoning</a:t>
            </a:r>
            <a:r>
              <a:rPr lang="en-GB" sz="1000" b="1" dirty="0" smtClean="0">
                <a:latin typeface="+mj-lt"/>
              </a:rPr>
              <a:t> </a:t>
            </a:r>
            <a:r>
              <a:rPr lang="en-GB" sz="1000" dirty="0" smtClean="0">
                <a:latin typeface="+mj-lt"/>
              </a:rPr>
              <a:t>is caused by a bacteria found in food, or on food where it is prepared in unhygienic conditions. The bacteria can be found in poultry (e.g. chickens), so these animals are </a:t>
            </a:r>
            <a:r>
              <a:rPr lang="en-GB" sz="1000" b="1" dirty="0" smtClean="0">
                <a:latin typeface="+mj-lt"/>
              </a:rPr>
              <a:t>vaccinated</a:t>
            </a:r>
            <a:r>
              <a:rPr lang="en-GB" sz="1000" dirty="0" smtClean="0">
                <a:latin typeface="+mj-lt"/>
              </a:rPr>
              <a:t> against </a:t>
            </a:r>
            <a:r>
              <a:rPr lang="en-GB" sz="1000" i="1" dirty="0" smtClean="0">
                <a:latin typeface="+mj-lt"/>
              </a:rPr>
              <a:t>Salmonella</a:t>
            </a:r>
            <a:r>
              <a:rPr lang="en-GB" sz="1000" dirty="0" smtClean="0">
                <a:latin typeface="+mj-lt"/>
              </a:rPr>
              <a:t> to reduce the spread of the pathogen. Inside the body, the bacteria reproduce and produce </a:t>
            </a:r>
            <a:r>
              <a:rPr lang="en-GB" sz="1000" b="1" dirty="0" smtClean="0">
                <a:latin typeface="+mj-lt"/>
              </a:rPr>
              <a:t>toxins</a:t>
            </a:r>
            <a:r>
              <a:rPr lang="en-GB" sz="1000" dirty="0" smtClean="0">
                <a:latin typeface="+mj-lt"/>
              </a:rPr>
              <a:t> which cause disease. </a:t>
            </a:r>
            <a:r>
              <a:rPr lang="en-GB" sz="1000" b="1" dirty="0" smtClean="0">
                <a:latin typeface="+mj-lt"/>
              </a:rPr>
              <a:t>Symptoms</a:t>
            </a:r>
            <a:r>
              <a:rPr lang="en-GB" sz="1000" dirty="0" smtClean="0">
                <a:latin typeface="+mj-lt"/>
              </a:rPr>
              <a:t> of </a:t>
            </a:r>
            <a:r>
              <a:rPr lang="en-GB" sz="1000" i="1" dirty="0" smtClean="0">
                <a:latin typeface="+mj-lt"/>
              </a:rPr>
              <a:t>Salmonella</a:t>
            </a:r>
            <a:r>
              <a:rPr lang="en-GB" sz="1000" dirty="0" smtClean="0">
                <a:latin typeface="+mj-lt"/>
              </a:rPr>
              <a:t> food poisoning include: fever, abdominal cramps, vomiting and diarrhoea. </a:t>
            </a:r>
          </a:p>
          <a:p>
            <a:pPr algn="l"/>
            <a:endParaRPr lang="en-GB" sz="1000" b="1" i="1" dirty="0">
              <a:latin typeface="+mj-lt"/>
            </a:endParaRPr>
          </a:p>
          <a:p>
            <a:pPr algn="l"/>
            <a:r>
              <a:rPr lang="en-GB" sz="1000" b="1" u="sng" dirty="0" smtClean="0">
                <a:latin typeface="+mj-lt"/>
              </a:rPr>
              <a:t>Gonorrhoea</a:t>
            </a:r>
            <a:r>
              <a:rPr lang="en-GB" sz="1000" dirty="0" smtClean="0">
                <a:latin typeface="+mj-lt"/>
              </a:rPr>
              <a:t> is the name of a </a:t>
            </a:r>
            <a:r>
              <a:rPr lang="en-GB" sz="1000" b="1" dirty="0" smtClean="0">
                <a:latin typeface="+mj-lt"/>
              </a:rPr>
              <a:t>sexually transmitted disease</a:t>
            </a:r>
            <a:r>
              <a:rPr lang="en-GB" sz="1000" dirty="0" smtClean="0">
                <a:latin typeface="+mj-lt"/>
              </a:rPr>
              <a:t> (STD or STI), rather than the name of the pathogen. The pathogen is a </a:t>
            </a:r>
            <a:r>
              <a:rPr lang="en-GB" sz="1000" u="sng" dirty="0" smtClean="0">
                <a:latin typeface="+mj-lt"/>
              </a:rPr>
              <a:t>bacterium</a:t>
            </a:r>
            <a:r>
              <a:rPr lang="en-GB" sz="1000" dirty="0" smtClean="0">
                <a:latin typeface="+mj-lt"/>
              </a:rPr>
              <a:t> that is transmitted by sexual contact, so transmission can be prevented with a barrier-type of </a:t>
            </a:r>
            <a:r>
              <a:rPr lang="en-GB" sz="1000" b="1" dirty="0" smtClean="0">
                <a:latin typeface="+mj-lt"/>
              </a:rPr>
              <a:t>contraception</a:t>
            </a:r>
            <a:r>
              <a:rPr lang="en-GB" sz="1000" dirty="0" smtClean="0">
                <a:latin typeface="+mj-lt"/>
              </a:rPr>
              <a:t>, like a </a:t>
            </a:r>
            <a:r>
              <a:rPr lang="en-GB" sz="1000" u="sng" dirty="0" smtClean="0">
                <a:latin typeface="+mj-lt"/>
              </a:rPr>
              <a:t>condom</a:t>
            </a:r>
            <a:r>
              <a:rPr lang="en-GB" sz="1000" dirty="0" smtClean="0">
                <a:latin typeface="+mj-lt"/>
              </a:rPr>
              <a:t>. The symptoms include a </a:t>
            </a:r>
            <a:r>
              <a:rPr lang="en-GB" sz="1000" u="sng" dirty="0" smtClean="0">
                <a:latin typeface="+mj-lt"/>
              </a:rPr>
              <a:t>thick yellow or green discharge</a:t>
            </a:r>
            <a:r>
              <a:rPr lang="en-GB" sz="1000" dirty="0" smtClean="0">
                <a:latin typeface="+mj-lt"/>
              </a:rPr>
              <a:t> from the vagina or penis and pain when urinating (weeing). It used to be that gonorrhoea was easily treated with an </a:t>
            </a:r>
            <a:r>
              <a:rPr lang="en-GB" sz="1000" b="1" dirty="0" smtClean="0">
                <a:latin typeface="+mj-lt"/>
              </a:rPr>
              <a:t>antibiotic</a:t>
            </a:r>
            <a:r>
              <a:rPr lang="en-GB" sz="1000" dirty="0" smtClean="0">
                <a:latin typeface="+mj-lt"/>
              </a:rPr>
              <a:t> (penicillin, in this case), but there are now many </a:t>
            </a:r>
            <a:r>
              <a:rPr lang="en-GB" sz="1000" b="1" dirty="0" smtClean="0">
                <a:latin typeface="+mj-lt"/>
              </a:rPr>
              <a:t>resistant strains</a:t>
            </a:r>
            <a:r>
              <a:rPr lang="en-GB" sz="1000" dirty="0" smtClean="0">
                <a:latin typeface="+mj-lt"/>
              </a:rPr>
              <a:t> of bacteria that cause gonorrhoea. (Resistant strains are species of the bacteria on which certain antibiotics do not work.)</a:t>
            </a:r>
            <a:endParaRPr lang="en-GB" sz="1000" dirty="0"/>
          </a:p>
          <a:p>
            <a:pPr algn="l"/>
            <a:endParaRPr lang="en-GB" sz="1000" dirty="0">
              <a:latin typeface="+mj-lt"/>
            </a:endParaRPr>
          </a:p>
        </p:txBody>
      </p:sp>
      <p:sp>
        <p:nvSpPr>
          <p:cNvPr id="38" name="Title 1"/>
          <p:cNvSpPr txBox="1">
            <a:spLocks/>
          </p:cNvSpPr>
          <p:nvPr/>
        </p:nvSpPr>
        <p:spPr>
          <a:xfrm>
            <a:off x="5457055" y="2707060"/>
            <a:ext cx="4320481" cy="165804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smtClean="0">
                <a:latin typeface="Berlin Sans FB Demi" panose="020E0802020502020306" pitchFamily="34" charset="0"/>
              </a:rPr>
              <a:t>Fungal diseases</a:t>
            </a:r>
          </a:p>
          <a:p>
            <a:pPr algn="l"/>
            <a:endParaRPr lang="en-GB" sz="1000" u="sng" dirty="0" smtClean="0">
              <a:latin typeface="+mj-lt"/>
            </a:endParaRPr>
          </a:p>
          <a:p>
            <a:pPr algn="l"/>
            <a:r>
              <a:rPr lang="en-GB" sz="1000" b="1" u="sng" dirty="0" smtClean="0">
                <a:latin typeface="+mj-lt"/>
              </a:rPr>
              <a:t>Rose black spot </a:t>
            </a:r>
            <a:r>
              <a:rPr lang="en-GB" sz="1000" dirty="0" smtClean="0">
                <a:latin typeface="+mj-lt"/>
              </a:rPr>
              <a:t>is a fungal disease that affects </a:t>
            </a:r>
            <a:r>
              <a:rPr lang="en-GB" sz="1000" u="sng" dirty="0" smtClean="0">
                <a:latin typeface="+mj-lt"/>
              </a:rPr>
              <a:t>plants</a:t>
            </a:r>
            <a:r>
              <a:rPr lang="en-GB" sz="1000" dirty="0" smtClean="0">
                <a:latin typeface="+mj-lt"/>
              </a:rPr>
              <a:t>. </a:t>
            </a:r>
          </a:p>
          <a:p>
            <a:pPr algn="l"/>
            <a:r>
              <a:rPr lang="en-GB" sz="1000" dirty="0" smtClean="0">
                <a:latin typeface="+mj-lt"/>
              </a:rPr>
              <a:t>It causes purple or black spots to develop on leaves </a:t>
            </a:r>
          </a:p>
          <a:p>
            <a:pPr algn="l"/>
            <a:r>
              <a:rPr lang="en-GB" sz="1000" dirty="0" smtClean="0">
                <a:latin typeface="+mj-lt"/>
              </a:rPr>
              <a:t>(hence the name – see picture). The whole leaf often </a:t>
            </a:r>
          </a:p>
          <a:p>
            <a:pPr algn="l"/>
            <a:r>
              <a:rPr lang="en-GB" sz="1000" dirty="0" smtClean="0">
                <a:latin typeface="+mj-lt"/>
              </a:rPr>
              <a:t>turns yellow and drops early (i.e. before autumn). Like TMV, the plant’s growth is inhibited because the rate of photosynthesis is reduced. The fungus is spread on the wind or in water, transmitting the pathogen to other plants. Treatment options: remove the affected leaves, or use a </a:t>
            </a:r>
            <a:r>
              <a:rPr lang="en-GB" sz="1000" b="1" dirty="0" smtClean="0">
                <a:latin typeface="+mj-lt"/>
              </a:rPr>
              <a:t>fungicide</a:t>
            </a:r>
            <a:r>
              <a:rPr lang="en-GB" sz="1000" dirty="0" smtClean="0">
                <a:latin typeface="+mj-lt"/>
              </a:rPr>
              <a:t> (a chemical that kills fungi). </a:t>
            </a:r>
          </a:p>
        </p:txBody>
      </p:sp>
      <p:sp>
        <p:nvSpPr>
          <p:cNvPr id="9" name="Title 1"/>
          <p:cNvSpPr txBox="1">
            <a:spLocks/>
          </p:cNvSpPr>
          <p:nvPr/>
        </p:nvSpPr>
        <p:spPr>
          <a:xfrm>
            <a:off x="5457055" y="4509120"/>
            <a:ext cx="4320481" cy="216024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200" dirty="0" err="1" smtClean="0">
                <a:latin typeface="Berlin Sans FB Demi" panose="020E0802020502020306" pitchFamily="34" charset="0"/>
              </a:rPr>
              <a:t>Protist</a:t>
            </a:r>
            <a:r>
              <a:rPr lang="en-GB" sz="1200" dirty="0" smtClean="0">
                <a:latin typeface="Berlin Sans FB Demi" panose="020E0802020502020306" pitchFamily="34" charset="0"/>
              </a:rPr>
              <a:t> diseases</a:t>
            </a:r>
          </a:p>
          <a:p>
            <a:pPr algn="l"/>
            <a:endParaRPr lang="en-GB" sz="1000" u="sng" dirty="0" smtClean="0">
              <a:latin typeface="+mj-lt"/>
            </a:endParaRPr>
          </a:p>
          <a:p>
            <a:pPr algn="l"/>
            <a:r>
              <a:rPr lang="en-GB" sz="1000" b="1" u="sng" dirty="0" smtClean="0">
                <a:latin typeface="+mj-lt"/>
              </a:rPr>
              <a:t>Malaria</a:t>
            </a:r>
            <a:r>
              <a:rPr lang="en-GB" sz="1000" dirty="0" smtClean="0">
                <a:latin typeface="+mj-lt"/>
              </a:rPr>
              <a:t> is a disease caused by a </a:t>
            </a:r>
            <a:r>
              <a:rPr lang="en-GB" sz="1000" i="1" dirty="0" err="1" smtClean="0">
                <a:latin typeface="+mj-lt"/>
              </a:rPr>
              <a:t>protist</a:t>
            </a:r>
            <a:r>
              <a:rPr lang="en-GB" sz="1000" dirty="0" smtClean="0">
                <a:latin typeface="+mj-lt"/>
              </a:rPr>
              <a:t> (see topic 6 for a reminder). The </a:t>
            </a:r>
            <a:r>
              <a:rPr lang="en-GB" sz="1000" dirty="0" err="1" smtClean="0">
                <a:latin typeface="+mj-lt"/>
              </a:rPr>
              <a:t>protist</a:t>
            </a:r>
            <a:r>
              <a:rPr lang="en-GB" sz="1000" dirty="0" smtClean="0">
                <a:latin typeface="+mj-lt"/>
              </a:rPr>
              <a:t> has a life cycle that requires it to live inside a </a:t>
            </a:r>
            <a:r>
              <a:rPr lang="en-GB" sz="1000" b="1" dirty="0" smtClean="0">
                <a:latin typeface="+mj-lt"/>
              </a:rPr>
              <a:t>mosquito</a:t>
            </a:r>
            <a:r>
              <a:rPr lang="en-GB" sz="1000" dirty="0" smtClean="0">
                <a:latin typeface="+mj-lt"/>
              </a:rPr>
              <a:t> for some of the life cycle, and in the body of a mammal – like a human – for other stages of the life cycle. In the mosquito, the </a:t>
            </a:r>
            <a:r>
              <a:rPr lang="en-GB" sz="1000" dirty="0" err="1" smtClean="0">
                <a:latin typeface="+mj-lt"/>
              </a:rPr>
              <a:t>protist</a:t>
            </a:r>
            <a:r>
              <a:rPr lang="en-GB" sz="1000" dirty="0" smtClean="0">
                <a:latin typeface="+mj-lt"/>
              </a:rPr>
              <a:t> is found in the salivary glands, which is why the </a:t>
            </a:r>
            <a:r>
              <a:rPr lang="en-GB" sz="1000" dirty="0" err="1" smtClean="0">
                <a:latin typeface="+mj-lt"/>
              </a:rPr>
              <a:t>protist</a:t>
            </a:r>
            <a:r>
              <a:rPr lang="en-GB" sz="1000" dirty="0" smtClean="0">
                <a:latin typeface="+mj-lt"/>
              </a:rPr>
              <a:t> can be transmitted to a person when the mosquito sucks their blood. The mosquito acts as a </a:t>
            </a:r>
            <a:r>
              <a:rPr lang="en-GB" sz="1000" b="1" dirty="0" smtClean="0">
                <a:latin typeface="+mj-lt"/>
              </a:rPr>
              <a:t>vector</a:t>
            </a:r>
            <a:r>
              <a:rPr lang="en-GB" sz="1000" dirty="0" smtClean="0">
                <a:latin typeface="+mj-lt"/>
              </a:rPr>
              <a:t>. In the human, the </a:t>
            </a:r>
          </a:p>
          <a:p>
            <a:pPr algn="l"/>
            <a:r>
              <a:rPr lang="en-GB" sz="1000" dirty="0" err="1" smtClean="0">
                <a:latin typeface="+mj-lt"/>
              </a:rPr>
              <a:t>protist</a:t>
            </a:r>
            <a:r>
              <a:rPr lang="en-GB" sz="1000" dirty="0" smtClean="0">
                <a:latin typeface="+mj-lt"/>
              </a:rPr>
              <a:t> causes malaria. Symptoms include </a:t>
            </a:r>
          </a:p>
          <a:p>
            <a:pPr algn="l"/>
            <a:r>
              <a:rPr lang="en-GB" sz="1000" dirty="0" smtClean="0">
                <a:latin typeface="+mj-lt"/>
              </a:rPr>
              <a:t>recurrent (repeating) </a:t>
            </a:r>
            <a:r>
              <a:rPr lang="en-GB" sz="1000" b="1" dirty="0" smtClean="0">
                <a:latin typeface="+mj-lt"/>
              </a:rPr>
              <a:t>fever</a:t>
            </a:r>
            <a:r>
              <a:rPr lang="en-GB" sz="1000" dirty="0" smtClean="0">
                <a:latin typeface="+mj-lt"/>
              </a:rPr>
              <a:t> and malaria can be </a:t>
            </a:r>
          </a:p>
          <a:p>
            <a:pPr algn="l"/>
            <a:r>
              <a:rPr lang="en-GB" sz="1000" b="1" dirty="0" smtClean="0">
                <a:latin typeface="+mj-lt"/>
              </a:rPr>
              <a:t>fatal</a:t>
            </a:r>
            <a:r>
              <a:rPr lang="en-GB" sz="1000" dirty="0" smtClean="0">
                <a:latin typeface="+mj-lt"/>
              </a:rPr>
              <a:t>. We can attempt to reduce transmission </a:t>
            </a:r>
          </a:p>
          <a:p>
            <a:pPr algn="l"/>
            <a:r>
              <a:rPr lang="en-GB" sz="1000" dirty="0" smtClean="0">
                <a:latin typeface="+mj-lt"/>
              </a:rPr>
              <a:t>by targeting the mosquitos: preventing them </a:t>
            </a:r>
          </a:p>
          <a:p>
            <a:pPr algn="l"/>
            <a:r>
              <a:rPr lang="en-GB" sz="1000" dirty="0" smtClean="0">
                <a:latin typeface="+mj-lt"/>
              </a:rPr>
              <a:t>breeding and avoiding bites using </a:t>
            </a:r>
            <a:r>
              <a:rPr lang="en-GB" sz="1000" b="1" dirty="0" smtClean="0">
                <a:latin typeface="+mj-lt"/>
              </a:rPr>
              <a:t>mosquito nets</a:t>
            </a:r>
            <a:r>
              <a:rPr lang="en-GB" sz="1000" dirty="0" smtClean="0">
                <a:latin typeface="+mj-lt"/>
              </a:rPr>
              <a:t>. </a:t>
            </a:r>
          </a:p>
        </p:txBody>
      </p:sp>
      <p:pic>
        <p:nvPicPr>
          <p:cNvPr id="1026" name="Picture 2" descr="http://www.gardenfocused.co.uk/images/pests/tobacco-mosaic-vir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058" y="2854424"/>
            <a:ext cx="1399982" cy="1294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pps.rhs.org.uk/Advice/ACEImages/PUB0004498_920494.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3400" y="2708920"/>
            <a:ext cx="1198477" cy="79898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1611" y="5733256"/>
            <a:ext cx="1540265" cy="88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37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2E62C6A7525647A74845B413899000" ma:contentTypeVersion="0" ma:contentTypeDescription="Create a new document." ma:contentTypeScope="" ma:versionID="f5e4498f981cd201ace577a7c4c622e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D74AA-9457-4DD5-9964-FB3C484AF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3EEED45-11CE-4793-BA7E-F9618A75EC78}">
  <ds:schemaRefs>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942A250-ECE2-4439-A7E3-694DBC0561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1324</TotalTime>
  <Words>25359</Words>
  <Application>Microsoft Office PowerPoint</Application>
  <PresentationFormat>A4 Paper (210x297 mm)</PresentationFormat>
  <Paragraphs>1930</Paragraphs>
  <Slides>43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Berlin Sans FB Demi</vt:lpstr>
      <vt:lpstr>Calibri</vt:lpstr>
      <vt:lpstr>Cambria Math</vt:lpstr>
      <vt:lpstr>Symbol</vt:lpstr>
      <vt:lpstr>Times New Roman</vt:lpstr>
      <vt:lpstr>Wingdings</vt:lpstr>
      <vt:lpstr>Office Theme</vt:lpstr>
      <vt:lpstr>Chemistry Knowledge Organiser Topic 12: Quantitative Chemistry and Electrolysis</vt:lpstr>
      <vt:lpstr>Chemistry Knowledge Organiser Topic 12: Quantitative Chemistry and Electrolysis</vt:lpstr>
      <vt:lpstr>Chemistry Knowledge Organiser Topic 12: Quantitative Chemistry and Electrolysis</vt:lpstr>
      <vt:lpstr>Chemistry Knowledge Organiser Topic 12: Quantitative Chemistry and Electrolysis</vt:lpstr>
      <vt:lpstr>Biology Knowledge Organiser Topic 13: How do Organisms get Sick? </vt:lpstr>
      <vt:lpstr>Biology Knowledge Organiser Topic 13: How do Organisms get Sick? </vt:lpstr>
      <vt:lpstr>Biology Knowledge Organiser Topic 13: How do Organisms get Sick? </vt:lpstr>
      <vt:lpstr>Biology Knowledge Organiser Topic 13: How do Organisms get Sick? </vt:lpstr>
      <vt:lpstr>Biology Knowledge Organiser Topic 13: How do Organisms get Sick? </vt:lpstr>
      <vt:lpstr>Biology Knowledge Organiser Topic 13: How do Organisms get Sick? </vt:lpstr>
      <vt:lpstr>Biology Knowledge Organiser Topic 13: How do Organisms get Sick? </vt:lpstr>
      <vt:lpstr>Physics Knowledge Organiser Topic 14: Nuclear Physics</vt:lpstr>
      <vt:lpstr>Physics Knowledge Organiser Topic 14: Nuclear Physics</vt:lpstr>
      <vt:lpstr>Physics Knowledge Organiser Topic 14: Nuclear Physics</vt:lpstr>
      <vt:lpstr>Chemistry Knowledge Organiser Topic 15: Rates of Reaction</vt:lpstr>
      <vt:lpstr>Chemistry Knowledge Organiser Topic 15: Rates of Reaction</vt:lpstr>
      <vt:lpstr>Chemistry Knowledge Organiser Topic 15: Rates of Reaction</vt:lpstr>
      <vt:lpstr>Biology Knowledge Organiser Topic 16: How and Why do Organisms Reproduce? </vt:lpstr>
      <vt:lpstr>Biology Knowledge Organiser Topic 16: How and Why do Organisms Reproduce? </vt:lpstr>
      <vt:lpstr>Biology Knowledge Organiser Topic 16: How and Why do Organisms Reproduce? </vt:lpstr>
      <vt:lpstr>Biology Knowledge Organiser Topic 16: How and Why do Organisms Reproduce? </vt:lpstr>
      <vt:lpstr>Biology Knowledge Organiser Topic 16: How and Why do Organisms Reproduce? </vt:lpstr>
      <vt:lpstr>Biology Knowledge Organiser Topic 16: How and Why do Organisms Reproduce? </vt:lpstr>
      <vt:lpstr>Biology Knowledge Organiser Topic 16: How and Why do Organisms Reproduce? </vt:lpstr>
      <vt:lpstr>Biology Knowledge Organiser Topic 16: How and Why do Organisms Reproduce? </vt:lpstr>
      <vt:lpstr>Physics Knowledge Organiser Topic 17: Electricity</vt:lpstr>
      <vt:lpstr>Physics Knowledge Organiser Topic 17: Electricity</vt:lpstr>
      <vt:lpstr>Physics Knowledge Organiser Topic 17: Electricity</vt:lpstr>
      <vt:lpstr>Physics Knowledge Organiser Topic 17: Electricity</vt:lpstr>
      <vt:lpstr>Chemistry Knowledge Organiser Topic 18:Energetics </vt:lpstr>
      <vt:lpstr>Chemistry Knowledge Organiser Topic 18:Energetics </vt:lpstr>
      <vt:lpstr>Chemistry Knowledge Organiser Topic 18:Energetics </vt:lpstr>
      <vt:lpstr>Biology Knowledge Organiser Topic 19: How do Organisms Relate to Each Other and the Environment? </vt:lpstr>
      <vt:lpstr>Biology Knowledge Organiser Topic 19: How do Organisms Relate to Each Other and the Environment? </vt:lpstr>
      <vt:lpstr>Biology Knowledge Organiser Topic 19: How do Organisms Relate to Each Other and the Environment? </vt:lpstr>
      <vt:lpstr>Biology Knowledge Organiser Topic 19: How do Organisms Relate to Each Other and the Environment? </vt:lpstr>
      <vt:lpstr>Physics Knowledge Organiser Topic 20: Electromagnetism</vt:lpstr>
      <vt:lpstr>Physics Knowledge Organiser Topic 20: Electromagnetism</vt:lpstr>
      <vt:lpstr>Physics Knowledge Organiser Topic 20: Electromagnetism (Higher Tier Only Page)</vt:lpstr>
      <vt:lpstr>Practical Methods Knowledge Organiser: Designing Experiments</vt:lpstr>
      <vt:lpstr>Practical Methods Knowledge Organiser: Processing Data</vt:lpstr>
      <vt:lpstr>Practical Methods Knowledge Organiser: Processing Data</vt:lpstr>
      <vt:lpstr>Practical Methods Knowledge Organiser: Processing Data</vt:lpstr>
    </vt:vector>
  </TitlesOfParts>
  <Company>Nova Hreod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Wilson</dc:creator>
  <cp:lastModifiedBy>Suzanne Phillips</cp:lastModifiedBy>
  <cp:revision>91</cp:revision>
  <dcterms:created xsi:type="dcterms:W3CDTF">2016-03-02T16:30:10Z</dcterms:created>
  <dcterms:modified xsi:type="dcterms:W3CDTF">2017-11-15T11:27:35Z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0x010100242E62C6A7525647A74845B413899000</vt:lpwstr>
  </property>
</Properties>
</file>